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m4a" ContentType="audi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1pPr>
    <a:lvl2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2pPr>
    <a:lvl3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3pPr>
    <a:lvl4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4pPr>
    <a:lvl5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5pPr>
    <a:lvl6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6pPr>
    <a:lvl7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7pPr>
    <a:lvl8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8pPr>
    <a:lvl9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13" d="100"/>
          <a:sy n="113" d="100"/>
        </p:scale>
        <p:origin x="-192"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 name="Shape 19"/>
          <p:cNvSpPr>
            <a:spLocks noGrp="1" noRot="1" noChangeAspect="1"/>
          </p:cNvSpPr>
          <p:nvPr>
            <p:ph type="sldImg"/>
          </p:nvPr>
        </p:nvSpPr>
        <p:spPr>
          <a:xfrm>
            <a:off x="1143000" y="685800"/>
            <a:ext cx="4572000" cy="3429000"/>
          </a:xfrm>
          <a:prstGeom prst="rect">
            <a:avLst/>
          </a:prstGeom>
        </p:spPr>
        <p:txBody>
          <a:bodyPr/>
          <a:lstStyle/>
          <a:p>
            <a:endParaRPr/>
          </a:p>
        </p:txBody>
      </p:sp>
      <p:sp>
        <p:nvSpPr>
          <p:cNvPr id="20" name="Shape 2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831911170"/>
      </p:ext>
    </p:extLst>
  </p:cSld>
  <p:clrMap bg1="lt1" tx1="dk1" bg2="lt2" tx2="dk2" accent1="accent1" accent2="accent2" accent3="accent3" accent4="accent4" accent5="accent5" accent6="accent6" hlink="hlink" folHlink="folHlink"/>
  <p:notesStyle>
    <a:lvl1pPr defTabSz="457200" latinLnBrk="0">
      <a:spcBef>
        <a:spcPts val="400"/>
      </a:spcBef>
      <a:defRPr sz="1200">
        <a:latin typeface="+mn-lt"/>
        <a:ea typeface="+mn-ea"/>
        <a:cs typeface="+mn-cs"/>
        <a:sym typeface="Calibri"/>
      </a:defRPr>
    </a:lvl1pPr>
    <a:lvl2pPr indent="228600" defTabSz="457200" latinLnBrk="0">
      <a:spcBef>
        <a:spcPts val="400"/>
      </a:spcBef>
      <a:defRPr sz="1200">
        <a:latin typeface="+mn-lt"/>
        <a:ea typeface="+mn-ea"/>
        <a:cs typeface="+mn-cs"/>
        <a:sym typeface="Calibri"/>
      </a:defRPr>
    </a:lvl2pPr>
    <a:lvl3pPr indent="457200" defTabSz="457200" latinLnBrk="0">
      <a:spcBef>
        <a:spcPts val="400"/>
      </a:spcBef>
      <a:defRPr sz="1200">
        <a:latin typeface="+mn-lt"/>
        <a:ea typeface="+mn-ea"/>
        <a:cs typeface="+mn-cs"/>
        <a:sym typeface="Calibri"/>
      </a:defRPr>
    </a:lvl3pPr>
    <a:lvl4pPr indent="685800" defTabSz="457200" latinLnBrk="0">
      <a:spcBef>
        <a:spcPts val="400"/>
      </a:spcBef>
      <a:defRPr sz="1200">
        <a:latin typeface="+mn-lt"/>
        <a:ea typeface="+mn-ea"/>
        <a:cs typeface="+mn-cs"/>
        <a:sym typeface="Calibri"/>
      </a:defRPr>
    </a:lvl4pPr>
    <a:lvl5pPr indent="914400" defTabSz="457200" latinLnBrk="0">
      <a:spcBef>
        <a:spcPts val="400"/>
      </a:spcBef>
      <a:defRPr sz="1200">
        <a:latin typeface="+mn-lt"/>
        <a:ea typeface="+mn-ea"/>
        <a:cs typeface="+mn-cs"/>
        <a:sym typeface="Calibri"/>
      </a:defRPr>
    </a:lvl5pPr>
    <a:lvl6pPr indent="1143000" defTabSz="457200" latinLnBrk="0">
      <a:spcBef>
        <a:spcPts val="400"/>
      </a:spcBef>
      <a:defRPr sz="1200">
        <a:latin typeface="+mn-lt"/>
        <a:ea typeface="+mn-ea"/>
        <a:cs typeface="+mn-cs"/>
        <a:sym typeface="Calibri"/>
      </a:defRPr>
    </a:lvl6pPr>
    <a:lvl7pPr indent="1371600" defTabSz="457200" latinLnBrk="0">
      <a:spcBef>
        <a:spcPts val="400"/>
      </a:spcBef>
      <a:defRPr sz="1200">
        <a:latin typeface="+mn-lt"/>
        <a:ea typeface="+mn-ea"/>
        <a:cs typeface="+mn-cs"/>
        <a:sym typeface="Calibri"/>
      </a:defRPr>
    </a:lvl7pPr>
    <a:lvl8pPr indent="1600200" defTabSz="457200" latinLnBrk="0">
      <a:spcBef>
        <a:spcPts val="400"/>
      </a:spcBef>
      <a:defRPr sz="1200">
        <a:latin typeface="+mn-lt"/>
        <a:ea typeface="+mn-ea"/>
        <a:cs typeface="+mn-cs"/>
        <a:sym typeface="Calibri"/>
      </a:defRPr>
    </a:lvl8pPr>
    <a:lvl9pPr indent="1828800" defTabSz="457200" latinLnBrk="0">
      <a:spcBef>
        <a:spcPts val="400"/>
      </a:spcBef>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Cover.jpg" descr="Cover.jpg"/>
          <p:cNvPicPr>
            <a:picLocks noChangeAspect="1"/>
          </p:cNvPicPr>
          <p:nvPr/>
        </p:nvPicPr>
        <p:blipFill>
          <a:blip r:embed="rId3">
            <a:extLst/>
          </a:blip>
          <a:stretch>
            <a:fillRect/>
          </a:stretch>
        </p:blipFill>
        <p:spPr>
          <a:xfrm>
            <a:off x="7750175" y="287336"/>
            <a:ext cx="923925" cy="1143002"/>
          </a:xfrm>
          <a:prstGeom prst="rect">
            <a:avLst/>
          </a:prstGeom>
          <a:ln w="12700">
            <a:miter lim="400000"/>
          </a:ln>
        </p:spPr>
      </p:pic>
      <p:sp>
        <p:nvSpPr>
          <p:cNvPr id="3" name="直线"/>
          <p:cNvSpPr/>
          <p:nvPr/>
        </p:nvSpPr>
        <p:spPr>
          <a:xfrm>
            <a:off x="457199" y="1419224"/>
            <a:ext cx="7305677" cy="1589"/>
          </a:xfrm>
          <a:prstGeom prst="line">
            <a:avLst/>
          </a:prstGeom>
          <a:ln w="25400">
            <a:solidFill>
              <a:srgbClr val="404040"/>
            </a:solidFill>
          </a:ln>
          <a:effectLst>
            <a:outerShdw blurRad="63500" dist="20000" dir="5400000" rotWithShape="0">
              <a:srgbClr val="808080">
                <a:alpha val="37998"/>
              </a:srgbClr>
            </a:outerShdw>
          </a:effectLst>
        </p:spPr>
        <p:txBody>
          <a:bodyPr lIns="45718" tIns="45718" rIns="45718" bIns="45718"/>
          <a:lstStyle/>
          <a:p>
            <a:endParaRPr/>
          </a:p>
        </p:txBody>
      </p:sp>
      <p:sp>
        <p:nvSpPr>
          <p:cNvPr id="4" name="标题文本"/>
          <p:cNvSpPr txBox="1">
            <a:spLocks noGrp="1"/>
          </p:cNvSpPr>
          <p:nvPr>
            <p:ph type="title"/>
          </p:nvPr>
        </p:nvSpPr>
        <p:spPr>
          <a:xfrm>
            <a:off x="1370012" y="769937"/>
            <a:ext cx="7315201" cy="166846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lstStyle/>
          <a:p>
            <a:r>
              <a:t>标题文本</a:t>
            </a:r>
          </a:p>
        </p:txBody>
      </p:sp>
      <p:sp>
        <p:nvSpPr>
          <p:cNvPr id="5" name="正文级别 1…"/>
          <p:cNvSpPr txBox="1">
            <a:spLocks noGrp="1"/>
          </p:cNvSpPr>
          <p:nvPr>
            <p:ph type="body" idx="1"/>
          </p:nvPr>
        </p:nvSpPr>
        <p:spPr>
          <a:xfrm>
            <a:off x="5103812" y="2438400"/>
            <a:ext cx="3581401" cy="44196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r>
              <a:t>正文级别 1</a:t>
            </a:r>
          </a:p>
          <a:p>
            <a:pPr lvl="1"/>
            <a:r>
              <a:t>正文级别 2</a:t>
            </a:r>
          </a:p>
          <a:p>
            <a:pPr lvl="2"/>
            <a:r>
              <a:t>正文级别 3</a:t>
            </a:r>
          </a:p>
          <a:p>
            <a:pPr lvl="3"/>
            <a:r>
              <a:t>正文级别 4</a:t>
            </a:r>
          </a:p>
          <a:p>
            <a:pPr lvl="4"/>
            <a:r>
              <a:t>正文级别 5</a:t>
            </a:r>
          </a:p>
        </p:txBody>
      </p:sp>
      <p:sp>
        <p:nvSpPr>
          <p:cNvPr id="6" name="幻灯片编号"/>
          <p:cNvSpPr txBox="1">
            <a:spLocks noGrp="1"/>
          </p:cNvSpPr>
          <p:nvPr>
            <p:ph type="sldNum" sz="quarter" idx="2"/>
          </p:nvPr>
        </p:nvSpPr>
        <p:spPr>
          <a:xfrm>
            <a:off x="8428178" y="6414761"/>
            <a:ext cx="258623" cy="248303"/>
          </a:xfrm>
          <a:prstGeom prst="rect">
            <a:avLst/>
          </a:prstGeom>
          <a:ln w="12700">
            <a:miter lim="400000"/>
          </a:ln>
        </p:spPr>
        <p:txBody>
          <a:bodyPr wrap="none" lIns="45718" tIns="45718" rIns="45718" bIns="45718" anchor="ctr">
            <a:spAutoFit/>
          </a:bodyPr>
          <a:lstStyle>
            <a:lvl1pPr algn="r">
              <a:defRPr sz="1200">
                <a:solidFill>
                  <a:srgbClr val="898989"/>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xmlns:p14="http://schemas.microsoft.com/office/powerpoint/2010/main" spd="med"/>
  <p:txStyles>
    <p:titleStyle>
      <a:lvl1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5pPr>
      <a:lvl6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6pPr>
      <a:lvl7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7pPr>
      <a:lvl8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8pPr>
      <a:lvl9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1pPr>
      <a:lvl2pPr marL="0" marR="0" indent="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5pPr>
      <a:lvl6pPr marL="0" marR="0" indent="22860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n-lt"/>
          <a:ea typeface="+mn-ea"/>
          <a:cs typeface="+mn-cs"/>
          <a:sym typeface="Calibri"/>
        </a:defRPr>
      </a:lvl6pPr>
      <a:lvl7pPr marL="0" marR="0" indent="27432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n-lt"/>
          <a:ea typeface="+mn-ea"/>
          <a:cs typeface="+mn-cs"/>
          <a:sym typeface="Calibri"/>
        </a:defRPr>
      </a:lvl7pPr>
      <a:lvl8pPr marL="0" marR="0" indent="32004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n-lt"/>
          <a:ea typeface="+mn-ea"/>
          <a:cs typeface="+mn-cs"/>
          <a:sym typeface="Calibri"/>
        </a:defRPr>
      </a:lvl8pPr>
      <a:lvl9pPr marL="0" marR="0" indent="36576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4.png"/><Relationship Id="rId5"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5.png"/><Relationship Id="rId5"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6.png"/><Relationship Id="rId5"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7.png"/><Relationship Id="rId5" Type="http://schemas.openxmlformats.org/officeDocument/2006/relationships/image" Target="../media/image2.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8.png"/><Relationship Id="rId5" Type="http://schemas.openxmlformats.org/officeDocument/2006/relationships/image" Target="../media/image2.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9.png"/><Relationship Id="rId5" Type="http://schemas.openxmlformats.org/officeDocument/2006/relationships/image" Target="../media/image2.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23.m4a"/><Relationship Id="rId2" Type="http://schemas.openxmlformats.org/officeDocument/2006/relationships/audio" Target="../media/media23.m4a"/></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3.png"/><Relationship Id="rId5"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Chapter 25 – Configuration Management"/>
          <p:cNvSpPr txBox="1">
            <a:spLocks noGrp="1"/>
          </p:cNvSpPr>
          <p:nvPr>
            <p:ph type="title" idx="4294967295"/>
          </p:nvPr>
        </p:nvSpPr>
        <p:spPr>
          <a:xfrm>
            <a:off x="595312" y="2200275"/>
            <a:ext cx="7772401" cy="1470025"/>
          </a:xfrm>
          <a:prstGeom prst="rect">
            <a:avLst/>
          </a:prstGeom>
        </p:spPr>
        <p:txBody>
          <a:bodyPr>
            <a:normAutofit/>
          </a:bodyPr>
          <a:lstStyle/>
          <a:p>
            <a:r>
              <a:t>Chapter 25 – Configuration Management</a:t>
            </a:r>
          </a:p>
        </p:txBody>
      </p:sp>
      <p:sp>
        <p:nvSpPr>
          <p:cNvPr id="23" name="轻点两下来编辑"/>
          <p:cNvSpPr txBox="1">
            <a:spLocks noGrp="1"/>
          </p:cNvSpPr>
          <p:nvPr>
            <p:ph type="body" sz="quarter" idx="4294967295"/>
          </p:nvPr>
        </p:nvSpPr>
        <p:spPr>
          <a:xfrm>
            <a:off x="1371600" y="3886200"/>
            <a:ext cx="6400800" cy="1752600"/>
          </a:xfrm>
          <a:prstGeom prst="rect">
            <a:avLst/>
          </a:prstGeom>
        </p:spPr>
        <p:txBody>
          <a:bodyPr>
            <a:normAutofit/>
          </a:bodyPr>
          <a:lstStyle/>
          <a:p>
            <a:pPr marL="0" indent="0" algn="ctr">
              <a:buSzTx/>
              <a:buNone/>
              <a:defRPr>
                <a:solidFill>
                  <a:srgbClr val="898989"/>
                </a:solidFill>
              </a:defRPr>
            </a:pPr>
            <a:endParaRPr/>
          </a:p>
        </p:txBody>
      </p:sp>
      <p:sp>
        <p:nvSpPr>
          <p:cNvPr id="24" name="幻灯片编号"/>
          <p:cNvSpPr txBox="1">
            <a:spLocks noGrp="1"/>
          </p:cNvSpPr>
          <p:nvPr>
            <p:ph type="sldNum" sz="quarter" idx="4294967295"/>
          </p:nvPr>
        </p:nvSpPr>
        <p:spPr>
          <a:xfrm>
            <a:off x="8505417" y="6414760"/>
            <a:ext cx="181381"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a:t>
            </a:fld>
            <a:endParaRPr/>
          </a:p>
        </p:txBody>
      </p:sp>
      <p:sp>
        <p:nvSpPr>
          <p:cNvPr id="25"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2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04999"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odelines and baselines"/>
          <p:cNvSpPr txBox="1">
            <a:spLocks noGrp="1"/>
          </p:cNvSpPr>
          <p:nvPr>
            <p:ph type="title" idx="4294967295"/>
          </p:nvPr>
        </p:nvSpPr>
        <p:spPr>
          <a:xfrm>
            <a:off x="457200" y="274637"/>
            <a:ext cx="7292975" cy="1143001"/>
          </a:xfrm>
          <a:prstGeom prst="rect">
            <a:avLst/>
          </a:prstGeom>
        </p:spPr>
        <p:txBody>
          <a:bodyPr>
            <a:normAutofit/>
          </a:bodyPr>
          <a:lstStyle/>
          <a:p>
            <a:r>
              <a:t>Codelines and baselines</a:t>
            </a:r>
          </a:p>
        </p:txBody>
      </p:sp>
      <p:sp>
        <p:nvSpPr>
          <p:cNvPr id="83" name="A codeline is a sequence of versions of  source code with later versions in the sequence derived from earlier versions.…"/>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FF0000"/>
                </a:solidFill>
                <a:latin typeface="Arial"/>
                <a:ea typeface="Arial"/>
                <a:cs typeface="Arial"/>
                <a:sym typeface="Arial"/>
              </a:defRPr>
            </a:pPr>
            <a:r>
              <a:t>A codeline is a sequence of versions of  source code </a:t>
            </a:r>
            <a:r>
              <a:rPr>
                <a:solidFill>
                  <a:srgbClr val="46424D"/>
                </a:solidFill>
              </a:rPr>
              <a:t>with later versions in the sequence derived from earlier versions. </a:t>
            </a:r>
          </a:p>
          <a:p>
            <a:pPr>
              <a:spcBef>
                <a:spcPts val="600"/>
              </a:spcBef>
              <a:buFontTx/>
              <a:buChar char="◇"/>
              <a:defRPr sz="2400">
                <a:solidFill>
                  <a:srgbClr val="46424D"/>
                </a:solidFill>
                <a:latin typeface="Arial"/>
                <a:ea typeface="Arial"/>
                <a:cs typeface="Arial"/>
                <a:sym typeface="Arial"/>
              </a:defRPr>
            </a:pPr>
            <a:r>
              <a:t>Codelines normally apply to components of systems so that there are different versions of each component.</a:t>
            </a:r>
          </a:p>
          <a:p>
            <a:pPr>
              <a:spcBef>
                <a:spcPts val="600"/>
              </a:spcBef>
              <a:buFontTx/>
              <a:buChar char="◇"/>
              <a:defRPr sz="2400">
                <a:solidFill>
                  <a:srgbClr val="46424D"/>
                </a:solidFill>
                <a:latin typeface="Arial"/>
                <a:ea typeface="Arial"/>
                <a:cs typeface="Arial"/>
                <a:sym typeface="Arial"/>
              </a:defRPr>
            </a:pPr>
            <a:r>
              <a:t> </a:t>
            </a:r>
            <a:r>
              <a:rPr>
                <a:solidFill>
                  <a:srgbClr val="FF0000"/>
                </a:solidFill>
              </a:rPr>
              <a:t>A baseline is a definition of a specific system</a:t>
            </a:r>
            <a:r>
              <a:t>. </a:t>
            </a:r>
          </a:p>
          <a:p>
            <a:pPr>
              <a:spcBef>
                <a:spcPts val="600"/>
              </a:spcBef>
              <a:buFontTx/>
              <a:buChar char="◇"/>
              <a:defRPr sz="2400">
                <a:solidFill>
                  <a:srgbClr val="46424D"/>
                </a:solidFill>
                <a:latin typeface="Arial"/>
                <a:ea typeface="Arial"/>
                <a:cs typeface="Arial"/>
                <a:sym typeface="Arial"/>
              </a:defRPr>
            </a:pPr>
            <a:r>
              <a:t>The baseline therefore specifies the component versions that are included in the system plus a specification of the libraries used, configuration files, etc. </a:t>
            </a:r>
          </a:p>
        </p:txBody>
      </p:sp>
      <p:sp>
        <p:nvSpPr>
          <p:cNvPr id="84"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sp>
        <p:nvSpPr>
          <p:cNvPr id="85"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8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401094" y="5248326"/>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8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Codelines and baselines"/>
          <p:cNvSpPr txBox="1">
            <a:spLocks noGrp="1"/>
          </p:cNvSpPr>
          <p:nvPr>
            <p:ph type="title" idx="4294967295"/>
          </p:nvPr>
        </p:nvSpPr>
        <p:spPr>
          <a:xfrm>
            <a:off x="457200" y="274637"/>
            <a:ext cx="7292975" cy="1143001"/>
          </a:xfrm>
          <a:prstGeom prst="rect">
            <a:avLst/>
          </a:prstGeom>
        </p:spPr>
        <p:txBody>
          <a:bodyPr>
            <a:normAutofit/>
          </a:bodyPr>
          <a:lstStyle/>
          <a:p>
            <a:r>
              <a:t>Codelines and baselines </a:t>
            </a:r>
          </a:p>
        </p:txBody>
      </p:sp>
      <p:sp>
        <p:nvSpPr>
          <p:cNvPr id="89"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sp>
        <p:nvSpPr>
          <p:cNvPr id="90"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91" name="25.6 CodeandBaselines.eps" descr="25.6 CodeandBaselines.eps"/>
          <p:cNvPicPr>
            <a:picLocks noChangeAspect="1"/>
          </p:cNvPicPr>
          <p:nvPr/>
        </p:nvPicPr>
        <p:blipFill>
          <a:blip r:embed="rId4">
            <a:extLst/>
          </a:blip>
          <a:stretch>
            <a:fillRect/>
          </a:stretch>
        </p:blipFill>
        <p:spPr>
          <a:xfrm>
            <a:off x="609600" y="1826810"/>
            <a:ext cx="8229600" cy="4377543"/>
          </a:xfrm>
          <a:prstGeom prst="rect">
            <a:avLst/>
          </a:prstGeom>
          <a:ln w="12700">
            <a:miter lim="400000"/>
          </a:ln>
        </p:spPr>
      </p:pic>
      <p:pic>
        <p:nvPicPr>
          <p:cNvPr id="9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729339" y="5517632"/>
            <a:ext cx="571501"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9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Version management systems"/>
          <p:cNvSpPr txBox="1">
            <a:spLocks noGrp="1"/>
          </p:cNvSpPr>
          <p:nvPr>
            <p:ph type="title" idx="4294967295"/>
          </p:nvPr>
        </p:nvSpPr>
        <p:spPr>
          <a:xfrm>
            <a:off x="457200" y="274637"/>
            <a:ext cx="7292975" cy="1143001"/>
          </a:xfrm>
          <a:prstGeom prst="rect">
            <a:avLst/>
          </a:prstGeom>
        </p:spPr>
        <p:txBody>
          <a:bodyPr>
            <a:normAutofit/>
          </a:bodyPr>
          <a:lstStyle/>
          <a:p>
            <a:r>
              <a:t>Version management systems</a:t>
            </a:r>
          </a:p>
        </p:txBody>
      </p:sp>
      <p:sp>
        <p:nvSpPr>
          <p:cNvPr id="95" name="Version and release identification…"/>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FF0000"/>
                </a:solidFill>
                <a:latin typeface="Arial"/>
                <a:ea typeface="Arial"/>
                <a:cs typeface="Arial"/>
                <a:sym typeface="Arial"/>
              </a:defRPr>
            </a:pPr>
            <a:r>
              <a:t>Version and release identification </a:t>
            </a:r>
          </a:p>
          <a:p>
            <a:pPr marL="742950" lvl="1" indent="-285750">
              <a:spcBef>
                <a:spcPts val="300"/>
              </a:spcBef>
              <a:buSzPct val="100000"/>
              <a:buFontTx/>
              <a:buChar char="▪"/>
              <a:defRPr sz="2000">
                <a:solidFill>
                  <a:srgbClr val="46424D"/>
                </a:solidFill>
                <a:latin typeface="Arial"/>
                <a:ea typeface="Arial"/>
                <a:cs typeface="Arial"/>
                <a:sym typeface="Arial"/>
              </a:defRPr>
            </a:pPr>
            <a:r>
              <a:t>Managed versions are assigned identifiers when they are submitted to the system. </a:t>
            </a:r>
          </a:p>
          <a:p>
            <a:pPr>
              <a:spcBef>
                <a:spcPts val="600"/>
              </a:spcBef>
              <a:buFontTx/>
              <a:buChar char="◇"/>
              <a:defRPr sz="2400">
                <a:solidFill>
                  <a:srgbClr val="46424D"/>
                </a:solidFill>
                <a:latin typeface="Arial"/>
                <a:ea typeface="Arial"/>
                <a:cs typeface="Arial"/>
                <a:sym typeface="Arial"/>
              </a:defRPr>
            </a:pPr>
            <a:r>
              <a:t>Storage management </a:t>
            </a:r>
          </a:p>
          <a:p>
            <a:pPr marL="742950" lvl="1" indent="-285750">
              <a:spcBef>
                <a:spcPts val="300"/>
              </a:spcBef>
              <a:buSzPct val="100000"/>
              <a:buFontTx/>
              <a:buChar char="▪"/>
              <a:defRPr sz="2000">
                <a:solidFill>
                  <a:srgbClr val="46424D"/>
                </a:solidFill>
                <a:latin typeface="Arial"/>
                <a:ea typeface="Arial"/>
                <a:cs typeface="Arial"/>
                <a:sym typeface="Arial"/>
              </a:defRPr>
            </a:pPr>
            <a:r>
              <a:t>To reduce the storage space required by multiple versions of components that differ only slightly, version management systems usually provide storage management facilities. </a:t>
            </a:r>
          </a:p>
          <a:p>
            <a:pPr>
              <a:spcBef>
                <a:spcPts val="600"/>
              </a:spcBef>
              <a:buFontTx/>
              <a:buChar char="◇"/>
              <a:defRPr sz="2400">
                <a:solidFill>
                  <a:srgbClr val="46424D"/>
                </a:solidFill>
                <a:latin typeface="Arial"/>
                <a:ea typeface="Arial"/>
                <a:cs typeface="Arial"/>
                <a:sym typeface="Arial"/>
              </a:defRPr>
            </a:pPr>
            <a:r>
              <a:t>Change history recording </a:t>
            </a:r>
          </a:p>
          <a:p>
            <a:pPr marL="742950" lvl="1" indent="-285750">
              <a:spcBef>
                <a:spcPts val="300"/>
              </a:spcBef>
              <a:buSzPct val="100000"/>
              <a:buFontTx/>
              <a:buChar char="▪"/>
              <a:defRPr sz="2000">
                <a:solidFill>
                  <a:srgbClr val="46424D"/>
                </a:solidFill>
                <a:latin typeface="Arial"/>
                <a:ea typeface="Arial"/>
                <a:cs typeface="Arial"/>
                <a:sym typeface="Arial"/>
              </a:defRPr>
            </a:pPr>
            <a:r>
              <a:t>All of the changes made to the code of a system or component are recorded and listed. </a:t>
            </a:r>
          </a:p>
        </p:txBody>
      </p:sp>
      <p:sp>
        <p:nvSpPr>
          <p:cNvPr id="96"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sp>
        <p:nvSpPr>
          <p:cNvPr id="97"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9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044021" y="4946131"/>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49001" fill="hold"/>
                                        <p:tgtEl>
                                          <p:spTgt spid="9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9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Version management systems"/>
          <p:cNvSpPr txBox="1">
            <a:spLocks noGrp="1"/>
          </p:cNvSpPr>
          <p:nvPr>
            <p:ph type="title" idx="4294967295"/>
          </p:nvPr>
        </p:nvSpPr>
        <p:spPr>
          <a:xfrm>
            <a:off x="457200" y="274637"/>
            <a:ext cx="7292975" cy="1143001"/>
          </a:xfrm>
          <a:prstGeom prst="rect">
            <a:avLst/>
          </a:prstGeom>
        </p:spPr>
        <p:txBody>
          <a:bodyPr>
            <a:normAutofit/>
          </a:bodyPr>
          <a:lstStyle/>
          <a:p>
            <a:r>
              <a:t>Version management systems</a:t>
            </a:r>
          </a:p>
        </p:txBody>
      </p:sp>
      <p:sp>
        <p:nvSpPr>
          <p:cNvPr id="101" name="Independent development…"/>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t>Independent development </a:t>
            </a:r>
          </a:p>
          <a:p>
            <a:pPr marL="742950" lvl="1" indent="-285750">
              <a:spcBef>
                <a:spcPts val="300"/>
              </a:spcBef>
              <a:buSzPct val="100000"/>
              <a:buFontTx/>
              <a:buChar char="▪"/>
              <a:defRPr sz="2000">
                <a:solidFill>
                  <a:srgbClr val="46424D"/>
                </a:solidFill>
                <a:latin typeface="Arial"/>
                <a:ea typeface="Arial"/>
                <a:cs typeface="Arial"/>
                <a:sym typeface="Arial"/>
              </a:defRPr>
            </a:pPr>
            <a:r>
              <a:t>The version management system keeps track of components that have been checked out for editing and ensures that changes made to a component by different developers do not interfere. </a:t>
            </a:r>
          </a:p>
          <a:p>
            <a:pPr>
              <a:spcBef>
                <a:spcPts val="600"/>
              </a:spcBef>
              <a:buFontTx/>
              <a:buChar char="◇"/>
              <a:defRPr sz="2400">
                <a:solidFill>
                  <a:srgbClr val="46424D"/>
                </a:solidFill>
                <a:latin typeface="Arial"/>
                <a:ea typeface="Arial"/>
                <a:cs typeface="Arial"/>
                <a:sym typeface="Arial"/>
              </a:defRPr>
            </a:pPr>
            <a:r>
              <a:t>Project support </a:t>
            </a:r>
          </a:p>
          <a:p>
            <a:pPr marL="742950" lvl="1" indent="-285750">
              <a:spcBef>
                <a:spcPts val="300"/>
              </a:spcBef>
              <a:buSzPct val="100000"/>
              <a:buFontTx/>
              <a:buChar char="▪"/>
              <a:defRPr sz="2000">
                <a:solidFill>
                  <a:srgbClr val="46424D"/>
                </a:solidFill>
                <a:latin typeface="Arial"/>
                <a:ea typeface="Arial"/>
                <a:cs typeface="Arial"/>
                <a:sym typeface="Arial"/>
              </a:defRPr>
            </a:pPr>
            <a:r>
              <a:t>A version management system may support the development of several projects, which share components.</a:t>
            </a:r>
          </a:p>
        </p:txBody>
      </p:sp>
      <p:sp>
        <p:nvSpPr>
          <p:cNvPr id="102"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13</a:t>
            </a:fld>
            <a:endParaRPr/>
          </a:p>
        </p:txBody>
      </p:sp>
      <p:sp>
        <p:nvSpPr>
          <p:cNvPr id="103"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10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718101" y="4417945"/>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Check-in and check-out from a version repository"/>
          <p:cNvSpPr txBox="1">
            <a:spLocks noGrp="1"/>
          </p:cNvSpPr>
          <p:nvPr>
            <p:ph type="title" idx="4294967295"/>
          </p:nvPr>
        </p:nvSpPr>
        <p:spPr>
          <a:xfrm>
            <a:off x="457200" y="274637"/>
            <a:ext cx="7292975" cy="1143001"/>
          </a:xfrm>
          <a:prstGeom prst="rect">
            <a:avLst/>
          </a:prstGeom>
        </p:spPr>
        <p:txBody>
          <a:bodyPr>
            <a:normAutofit/>
          </a:bodyPr>
          <a:lstStyle/>
          <a:p>
            <a:r>
              <a:t>Check-in and check-out from a version repository </a:t>
            </a:r>
          </a:p>
        </p:txBody>
      </p:sp>
      <p:sp>
        <p:nvSpPr>
          <p:cNvPr id="107"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14</a:t>
            </a:fld>
            <a:endParaRPr/>
          </a:p>
        </p:txBody>
      </p:sp>
      <p:sp>
        <p:nvSpPr>
          <p:cNvPr id="108"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109" name="25.8 CheckInOut.eps" descr="25.8 CheckInOut.eps"/>
          <p:cNvPicPr>
            <a:picLocks noChangeAspect="1"/>
          </p:cNvPicPr>
          <p:nvPr/>
        </p:nvPicPr>
        <p:blipFill>
          <a:blip r:embed="rId4">
            <a:extLst/>
          </a:blip>
          <a:stretch>
            <a:fillRect/>
          </a:stretch>
        </p:blipFill>
        <p:spPr>
          <a:xfrm>
            <a:off x="1065212" y="1665110"/>
            <a:ext cx="7069139" cy="3757967"/>
          </a:xfrm>
          <a:prstGeom prst="rect">
            <a:avLst/>
          </a:prstGeom>
          <a:ln w="12700">
            <a:miter lim="400000"/>
          </a:ln>
        </p:spPr>
      </p:pic>
      <p:pic>
        <p:nvPicPr>
          <p:cNvPr id="110"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471322" y="5423077"/>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Branching and merging"/>
          <p:cNvSpPr txBox="1">
            <a:spLocks noGrp="1"/>
          </p:cNvSpPr>
          <p:nvPr>
            <p:ph type="title" idx="4294967295"/>
          </p:nvPr>
        </p:nvSpPr>
        <p:spPr>
          <a:xfrm>
            <a:off x="457200" y="274637"/>
            <a:ext cx="7292975" cy="1143001"/>
          </a:xfrm>
          <a:prstGeom prst="rect">
            <a:avLst/>
          </a:prstGeom>
        </p:spPr>
        <p:txBody>
          <a:bodyPr>
            <a:normAutofit/>
          </a:bodyPr>
          <a:lstStyle/>
          <a:p>
            <a:r>
              <a:t>Branching and merging </a:t>
            </a:r>
          </a:p>
        </p:txBody>
      </p:sp>
      <p:sp>
        <p:nvSpPr>
          <p:cNvPr id="113"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sp>
        <p:nvSpPr>
          <p:cNvPr id="114"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115" name="25.9 BranchingMerging.eps" descr="25.9 BranchingMerging.eps"/>
          <p:cNvPicPr>
            <a:picLocks noChangeAspect="1"/>
          </p:cNvPicPr>
          <p:nvPr/>
        </p:nvPicPr>
        <p:blipFill>
          <a:blip r:embed="rId4">
            <a:extLst/>
          </a:blip>
          <a:stretch>
            <a:fillRect/>
          </a:stretch>
        </p:blipFill>
        <p:spPr>
          <a:xfrm>
            <a:off x="822325" y="1916568"/>
            <a:ext cx="7135814" cy="3291564"/>
          </a:xfrm>
          <a:prstGeom prst="rect">
            <a:avLst/>
          </a:prstGeom>
          <a:ln w="12700">
            <a:miter lim="400000"/>
          </a:ln>
        </p:spPr>
      </p:pic>
      <p:pic>
        <p:nvPicPr>
          <p:cNvPr id="11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235076" y="4822514"/>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83333" fill="hold"/>
                                        <p:tgtEl>
                                          <p:spTgt spid="1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System building"/>
          <p:cNvSpPr txBox="1">
            <a:spLocks noGrp="1"/>
          </p:cNvSpPr>
          <p:nvPr>
            <p:ph type="title" idx="4294967295"/>
          </p:nvPr>
        </p:nvSpPr>
        <p:spPr>
          <a:xfrm>
            <a:off x="457200" y="274637"/>
            <a:ext cx="7292975" cy="1143001"/>
          </a:xfrm>
          <a:prstGeom prst="rect">
            <a:avLst/>
          </a:prstGeom>
        </p:spPr>
        <p:txBody>
          <a:bodyPr>
            <a:normAutofit/>
          </a:bodyPr>
          <a:lstStyle/>
          <a:p>
            <a:r>
              <a:t>System building</a:t>
            </a:r>
          </a:p>
        </p:txBody>
      </p:sp>
      <p:sp>
        <p:nvSpPr>
          <p:cNvPr id="119" name="System building is the process of creating a complete, executable system by compiling and linking the system components, external libraries, configuration files, etc.…"/>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t>System building is the process of creating a complete, executable system by compiling and linking the system components, external libraries, configuration files, etc.</a:t>
            </a:r>
          </a:p>
          <a:p>
            <a:pPr>
              <a:spcBef>
                <a:spcPts val="600"/>
              </a:spcBef>
              <a:buFontTx/>
              <a:buChar char="◇"/>
              <a:defRPr sz="2400">
                <a:solidFill>
                  <a:srgbClr val="FF0000"/>
                </a:solidFill>
                <a:latin typeface="Arial"/>
                <a:ea typeface="Arial"/>
                <a:cs typeface="Arial"/>
                <a:sym typeface="Arial"/>
              </a:defRPr>
            </a:pPr>
            <a:r>
              <a:t>System building tools and version management tools must communicate as the build process involves checking out component versions from the repository managed by the version management system. </a:t>
            </a:r>
            <a:endParaRPr>
              <a:solidFill>
                <a:srgbClr val="46424D"/>
              </a:solidFill>
            </a:endParaRPr>
          </a:p>
          <a:p>
            <a:pPr>
              <a:spcBef>
                <a:spcPts val="600"/>
              </a:spcBef>
              <a:buFontTx/>
              <a:buChar char="◇"/>
              <a:defRPr sz="2400">
                <a:solidFill>
                  <a:srgbClr val="46424D"/>
                </a:solidFill>
                <a:latin typeface="Arial"/>
                <a:ea typeface="Arial"/>
                <a:cs typeface="Arial"/>
                <a:sym typeface="Arial"/>
              </a:defRPr>
            </a:pPr>
            <a:r>
              <a:t>The configuration description used to identify a baseline is also used by the system building tool. </a:t>
            </a:r>
          </a:p>
        </p:txBody>
      </p:sp>
      <p:sp>
        <p:nvSpPr>
          <p:cNvPr id="120"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sp>
        <p:nvSpPr>
          <p:cNvPr id="121"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12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5238320"/>
            <a:ext cx="571500"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260658" fill="hold"/>
                                        <p:tgtEl>
                                          <p:spTgt spid="12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Development, build, and target platforms"/>
          <p:cNvSpPr txBox="1">
            <a:spLocks noGrp="1"/>
          </p:cNvSpPr>
          <p:nvPr>
            <p:ph type="title" idx="4294967295"/>
          </p:nvPr>
        </p:nvSpPr>
        <p:spPr>
          <a:xfrm>
            <a:off x="457200" y="274637"/>
            <a:ext cx="7292975" cy="1143001"/>
          </a:xfrm>
          <a:prstGeom prst="rect">
            <a:avLst/>
          </a:prstGeom>
        </p:spPr>
        <p:txBody>
          <a:bodyPr>
            <a:normAutofit/>
          </a:bodyPr>
          <a:lstStyle/>
          <a:p>
            <a:r>
              <a:t>Development, build, and target platforms </a:t>
            </a:r>
          </a:p>
        </p:txBody>
      </p:sp>
      <p:sp>
        <p:nvSpPr>
          <p:cNvPr id="125"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sp>
        <p:nvSpPr>
          <p:cNvPr id="126"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127" name="25.10 Build Environment.eps" descr="25.10 Build Environment.eps"/>
          <p:cNvPicPr>
            <a:picLocks noChangeAspect="1"/>
          </p:cNvPicPr>
          <p:nvPr/>
        </p:nvPicPr>
        <p:blipFill>
          <a:blip r:embed="rId4">
            <a:extLst/>
          </a:blip>
          <a:stretch>
            <a:fillRect/>
          </a:stretch>
        </p:blipFill>
        <p:spPr>
          <a:xfrm>
            <a:off x="1200150" y="1790583"/>
            <a:ext cx="6691314" cy="3299059"/>
          </a:xfrm>
          <a:prstGeom prst="rect">
            <a:avLst/>
          </a:prstGeom>
          <a:ln w="12700">
            <a:miter lim="400000"/>
          </a:ln>
        </p:spPr>
      </p:pic>
      <p:pic>
        <p:nvPicPr>
          <p:cNvPr id="12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044021" y="562041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31666" fill="hold"/>
                                        <p:tgtEl>
                                          <p:spTgt spid="12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System building"/>
          <p:cNvSpPr txBox="1">
            <a:spLocks noGrp="1"/>
          </p:cNvSpPr>
          <p:nvPr>
            <p:ph type="title" idx="4294967295"/>
          </p:nvPr>
        </p:nvSpPr>
        <p:spPr>
          <a:xfrm>
            <a:off x="457200" y="274637"/>
            <a:ext cx="7292975" cy="1143001"/>
          </a:xfrm>
          <a:prstGeom prst="rect">
            <a:avLst/>
          </a:prstGeom>
        </p:spPr>
        <p:txBody>
          <a:bodyPr>
            <a:normAutofit/>
          </a:bodyPr>
          <a:lstStyle/>
          <a:p>
            <a:r>
              <a:t>System building </a:t>
            </a:r>
          </a:p>
        </p:txBody>
      </p:sp>
      <p:pic>
        <p:nvPicPr>
          <p:cNvPr id="131" name="25.11 SystemBuilding.eps" descr="25.11 SystemBuilding.eps"/>
          <p:cNvPicPr>
            <a:picLocks noChangeAspect="1"/>
          </p:cNvPicPr>
          <p:nvPr/>
        </p:nvPicPr>
        <p:blipFill>
          <a:blip r:embed="rId4">
            <a:extLst/>
          </a:blip>
          <a:stretch>
            <a:fillRect/>
          </a:stretch>
        </p:blipFill>
        <p:spPr>
          <a:xfrm>
            <a:off x="1214437" y="1836297"/>
            <a:ext cx="6446838" cy="3074281"/>
          </a:xfrm>
          <a:prstGeom prst="rect">
            <a:avLst/>
          </a:prstGeom>
          <a:ln w="12700">
            <a:miter lim="400000"/>
          </a:ln>
        </p:spPr>
      </p:pic>
      <p:sp>
        <p:nvSpPr>
          <p:cNvPr id="132"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sp>
        <p:nvSpPr>
          <p:cNvPr id="133"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134"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143500" y="4624828"/>
            <a:ext cx="571500"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91667"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Continuous integration of agile methods"/>
          <p:cNvSpPr txBox="1">
            <a:spLocks noGrp="1"/>
          </p:cNvSpPr>
          <p:nvPr>
            <p:ph type="title" idx="4294967295"/>
          </p:nvPr>
        </p:nvSpPr>
        <p:spPr>
          <a:xfrm>
            <a:off x="457200" y="274637"/>
            <a:ext cx="7292975" cy="1143001"/>
          </a:xfrm>
          <a:prstGeom prst="rect">
            <a:avLst/>
          </a:prstGeom>
        </p:spPr>
        <p:txBody>
          <a:bodyPr>
            <a:normAutofit/>
          </a:bodyPr>
          <a:lstStyle/>
          <a:p>
            <a:r>
              <a:t>Continuous integration of agile methods </a:t>
            </a:r>
          </a:p>
        </p:txBody>
      </p:sp>
      <p:sp>
        <p:nvSpPr>
          <p:cNvPr id="137"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sp>
        <p:nvSpPr>
          <p:cNvPr id="138"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139" name="25.12 ContinIntegration.eps" descr="25.12 ContinIntegration.eps"/>
          <p:cNvPicPr>
            <a:picLocks noChangeAspect="1"/>
          </p:cNvPicPr>
          <p:nvPr/>
        </p:nvPicPr>
        <p:blipFill>
          <a:blip r:embed="rId4">
            <a:extLst/>
          </a:blip>
          <a:stretch>
            <a:fillRect/>
          </a:stretch>
        </p:blipFill>
        <p:spPr>
          <a:xfrm>
            <a:off x="768350" y="1734300"/>
            <a:ext cx="7204075" cy="3694200"/>
          </a:xfrm>
          <a:prstGeom prst="rect">
            <a:avLst/>
          </a:prstGeom>
          <a:ln w="12700">
            <a:miter lim="400000"/>
          </a:ln>
        </p:spPr>
      </p:pic>
      <p:pic>
        <p:nvPicPr>
          <p:cNvPr id="140"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1582534" y="4451658"/>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54012" fill="hold"/>
                                        <p:tgtEl>
                                          <p:spTgt spid="14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figuration management"/>
          <p:cNvSpPr txBox="1">
            <a:spLocks noGrp="1"/>
          </p:cNvSpPr>
          <p:nvPr>
            <p:ph type="title" idx="4294967295"/>
          </p:nvPr>
        </p:nvSpPr>
        <p:spPr>
          <a:xfrm>
            <a:off x="457200" y="274637"/>
            <a:ext cx="7292975" cy="1143001"/>
          </a:xfrm>
          <a:prstGeom prst="rect">
            <a:avLst/>
          </a:prstGeom>
        </p:spPr>
        <p:txBody>
          <a:bodyPr>
            <a:normAutofit/>
          </a:bodyPr>
          <a:lstStyle/>
          <a:p>
            <a:r>
              <a:t>Configuration management</a:t>
            </a:r>
          </a:p>
        </p:txBody>
      </p:sp>
      <p:sp>
        <p:nvSpPr>
          <p:cNvPr id="29" name="Because software changes frequently, systems, can be thought of as a set of versions, each of which has to be maintained and managed.…"/>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FF0000"/>
                </a:solidFill>
                <a:latin typeface="Arial"/>
                <a:ea typeface="Arial"/>
                <a:cs typeface="Arial"/>
                <a:sym typeface="Arial"/>
              </a:defRPr>
            </a:pPr>
            <a:r>
              <a:t>Because software changes frequently, systems, can be thought of as a set of versions, each of which has to be maintained and managed. </a:t>
            </a:r>
          </a:p>
          <a:p>
            <a:pPr>
              <a:spcBef>
                <a:spcPts val="600"/>
              </a:spcBef>
              <a:buFontTx/>
              <a:buChar char="◇"/>
              <a:defRPr sz="2400">
                <a:solidFill>
                  <a:srgbClr val="46424D"/>
                </a:solidFill>
                <a:latin typeface="Arial"/>
                <a:ea typeface="Arial"/>
                <a:cs typeface="Arial"/>
                <a:sym typeface="Arial"/>
              </a:defRPr>
            </a:pPr>
            <a:r>
              <a:t>Versions implement proposals for change, corrections of faults, and adaptations for different hardware and operating systems. </a:t>
            </a:r>
          </a:p>
          <a:p>
            <a:pPr>
              <a:spcBef>
                <a:spcPts val="600"/>
              </a:spcBef>
              <a:buFontTx/>
              <a:buChar char="◇"/>
              <a:defRPr sz="2400">
                <a:solidFill>
                  <a:srgbClr val="FF0000"/>
                </a:solidFill>
                <a:latin typeface="Arial"/>
                <a:ea typeface="Arial"/>
                <a:cs typeface="Arial"/>
                <a:sym typeface="Arial"/>
              </a:defRPr>
            </a:pPr>
            <a:r>
              <a:t>Configuration management (CM) is concerned with the policies, processes and tools for managing changing software systems</a:t>
            </a:r>
            <a:r>
              <a:rPr>
                <a:solidFill>
                  <a:srgbClr val="46424D"/>
                </a:solidFill>
              </a:rPr>
              <a:t>. You need CM because it is easy to lose track of what changes and component versions have been incorporated into each system version. </a:t>
            </a:r>
          </a:p>
        </p:txBody>
      </p:sp>
      <p:sp>
        <p:nvSpPr>
          <p:cNvPr id="30" name="幻灯片编号"/>
          <p:cNvSpPr txBox="1">
            <a:spLocks noGrp="1"/>
          </p:cNvSpPr>
          <p:nvPr>
            <p:ph type="sldNum" sz="quarter" idx="4294967295"/>
          </p:nvPr>
        </p:nvSpPr>
        <p:spPr>
          <a:xfrm>
            <a:off x="8505417" y="6414760"/>
            <a:ext cx="181381"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sp>
        <p:nvSpPr>
          <p:cNvPr id="31"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3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587326"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lease management"/>
          <p:cNvSpPr txBox="1">
            <a:spLocks noGrp="1"/>
          </p:cNvSpPr>
          <p:nvPr>
            <p:ph type="title" idx="4294967295"/>
          </p:nvPr>
        </p:nvSpPr>
        <p:spPr>
          <a:xfrm>
            <a:off x="457200" y="274637"/>
            <a:ext cx="7292975" cy="1143001"/>
          </a:xfrm>
          <a:prstGeom prst="rect">
            <a:avLst/>
          </a:prstGeom>
        </p:spPr>
        <p:txBody>
          <a:bodyPr>
            <a:normAutofit/>
          </a:bodyPr>
          <a:lstStyle>
            <a:lvl1pPr>
              <a:defRPr>
                <a:solidFill>
                  <a:srgbClr val="FF0000"/>
                </a:solidFill>
              </a:defRPr>
            </a:lvl1pPr>
          </a:lstStyle>
          <a:p>
            <a:r>
              <a:t>Release management</a:t>
            </a:r>
          </a:p>
        </p:txBody>
      </p:sp>
      <p:sp>
        <p:nvSpPr>
          <p:cNvPr id="143" name="A system release is a version of a software system that is distributed to customers.…"/>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FF0000"/>
                </a:solidFill>
                <a:latin typeface="Arial"/>
                <a:ea typeface="Arial"/>
                <a:cs typeface="Arial"/>
                <a:sym typeface="Arial"/>
              </a:defRPr>
            </a:pPr>
            <a:r>
              <a:t>A system release is a version of a software system that is distributed to customers.</a:t>
            </a:r>
          </a:p>
          <a:p>
            <a:pPr>
              <a:spcBef>
                <a:spcPts val="600"/>
              </a:spcBef>
              <a:buFontTx/>
              <a:buChar char="◇"/>
              <a:defRPr sz="2400">
                <a:solidFill>
                  <a:srgbClr val="46424D"/>
                </a:solidFill>
                <a:latin typeface="Arial"/>
                <a:ea typeface="Arial"/>
                <a:cs typeface="Arial"/>
                <a:sym typeface="Arial"/>
              </a:defRPr>
            </a:pPr>
            <a:r>
              <a:t>For mass market software, it is usually possible to identify two types of release: </a:t>
            </a:r>
            <a:r>
              <a:rPr>
                <a:solidFill>
                  <a:srgbClr val="FF0000"/>
                </a:solidFill>
              </a:rPr>
              <a:t>major releases which deliver significant new functionality, and minor releases, which repair bugs and fix customer problems that have been reported. </a:t>
            </a:r>
          </a:p>
          <a:p>
            <a:pPr>
              <a:spcBef>
                <a:spcPts val="600"/>
              </a:spcBef>
              <a:buFontTx/>
              <a:buChar char="◇"/>
              <a:defRPr sz="2400">
                <a:solidFill>
                  <a:srgbClr val="46424D"/>
                </a:solidFill>
                <a:latin typeface="Arial"/>
                <a:ea typeface="Arial"/>
                <a:cs typeface="Arial"/>
                <a:sym typeface="Arial"/>
              </a:defRPr>
            </a:pPr>
            <a:r>
              <a:t>For custom software or software product lines, releases of the system may have to be produced for each customer and individual customers may be running several different releases of the system at the same time. </a:t>
            </a:r>
          </a:p>
        </p:txBody>
      </p:sp>
      <p:sp>
        <p:nvSpPr>
          <p:cNvPr id="144"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sp>
        <p:nvSpPr>
          <p:cNvPr id="145"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14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023680" y="5840413"/>
            <a:ext cx="571501"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Release tracking"/>
          <p:cNvSpPr txBox="1">
            <a:spLocks noGrp="1"/>
          </p:cNvSpPr>
          <p:nvPr>
            <p:ph type="title" idx="4294967295"/>
          </p:nvPr>
        </p:nvSpPr>
        <p:spPr>
          <a:xfrm>
            <a:off x="457200" y="274637"/>
            <a:ext cx="7292975" cy="1143001"/>
          </a:xfrm>
          <a:prstGeom prst="rect">
            <a:avLst/>
          </a:prstGeom>
        </p:spPr>
        <p:txBody>
          <a:bodyPr>
            <a:normAutofit/>
          </a:bodyPr>
          <a:lstStyle/>
          <a:p>
            <a:r>
              <a:t>Release tracking</a:t>
            </a:r>
          </a:p>
        </p:txBody>
      </p:sp>
      <p:sp>
        <p:nvSpPr>
          <p:cNvPr id="149" name="In the event of a problem, it may be necessary to reproduce exactly the software that has been delivered to a particular customer.…"/>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t>In the event of a problem, it may be necessary to reproduce exactly the software that has been delivered to a particular customer. </a:t>
            </a:r>
          </a:p>
          <a:p>
            <a:pPr>
              <a:spcBef>
                <a:spcPts val="600"/>
              </a:spcBef>
              <a:buFontTx/>
              <a:buChar char="◇"/>
              <a:defRPr sz="2400">
                <a:solidFill>
                  <a:srgbClr val="46424D"/>
                </a:solidFill>
                <a:latin typeface="Arial"/>
                <a:ea typeface="Arial"/>
                <a:cs typeface="Arial"/>
                <a:sym typeface="Arial"/>
              </a:defRPr>
            </a:pPr>
            <a:r>
              <a:t>When a system release is produced, it must be documented to ensure that it can be re-created exactly in the future. </a:t>
            </a:r>
          </a:p>
          <a:p>
            <a:pPr>
              <a:spcBef>
                <a:spcPts val="600"/>
              </a:spcBef>
              <a:buFontTx/>
              <a:buChar char="◇"/>
              <a:defRPr sz="2400">
                <a:solidFill>
                  <a:srgbClr val="46424D"/>
                </a:solidFill>
                <a:latin typeface="Arial"/>
                <a:ea typeface="Arial"/>
                <a:cs typeface="Arial"/>
                <a:sym typeface="Arial"/>
              </a:defRPr>
            </a:pPr>
            <a:r>
              <a:t>This is particularly important for customized, long-lifetime embedded systems, such as those that control complex machines.</a:t>
            </a:r>
          </a:p>
          <a:p>
            <a:pPr marL="742950" lvl="1" indent="-285750">
              <a:spcBef>
                <a:spcPts val="300"/>
              </a:spcBef>
              <a:buSzPct val="100000"/>
              <a:buFontTx/>
              <a:buChar char="▪"/>
              <a:defRPr sz="2000">
                <a:solidFill>
                  <a:srgbClr val="46424D"/>
                </a:solidFill>
                <a:latin typeface="Arial"/>
                <a:ea typeface="Arial"/>
                <a:cs typeface="Arial"/>
                <a:sym typeface="Arial"/>
              </a:defRPr>
            </a:pPr>
            <a:r>
              <a:t> Customers may use a single release of these systems for many years and may require specific changes to a particular software system long after its original release date.</a:t>
            </a:r>
          </a:p>
        </p:txBody>
      </p:sp>
      <p:sp>
        <p:nvSpPr>
          <p:cNvPr id="150"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sp>
        <p:nvSpPr>
          <p:cNvPr id="151"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pic>
        <p:nvPicPr>
          <p:cNvPr id="15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15668" fill="hold"/>
                                        <p:tgtEl>
                                          <p:spTgt spid="15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lease reproduction"/>
          <p:cNvSpPr txBox="1">
            <a:spLocks noGrp="1"/>
          </p:cNvSpPr>
          <p:nvPr>
            <p:ph type="title" idx="4294967295"/>
          </p:nvPr>
        </p:nvSpPr>
        <p:spPr>
          <a:xfrm>
            <a:off x="457200" y="274637"/>
            <a:ext cx="7292975" cy="1143001"/>
          </a:xfrm>
          <a:prstGeom prst="rect">
            <a:avLst/>
          </a:prstGeom>
        </p:spPr>
        <p:txBody>
          <a:bodyPr>
            <a:normAutofit/>
          </a:bodyPr>
          <a:lstStyle/>
          <a:p>
            <a:r>
              <a:t>Release reproduction</a:t>
            </a:r>
          </a:p>
        </p:txBody>
      </p:sp>
      <p:sp>
        <p:nvSpPr>
          <p:cNvPr id="155" name="To document a release, you have to record the specific versions of the source code components that were used to create the executable code.…"/>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t>To document a release, you have to record the specific versions of the source code components that were used to create the executable code. </a:t>
            </a:r>
          </a:p>
          <a:p>
            <a:pPr>
              <a:spcBef>
                <a:spcPts val="600"/>
              </a:spcBef>
              <a:buFontTx/>
              <a:buChar char="◇"/>
              <a:defRPr sz="2400">
                <a:solidFill>
                  <a:srgbClr val="46424D"/>
                </a:solidFill>
                <a:latin typeface="Arial"/>
                <a:ea typeface="Arial"/>
                <a:cs typeface="Arial"/>
                <a:sym typeface="Arial"/>
              </a:defRPr>
            </a:pPr>
            <a:r>
              <a:t>You must keep copies of the source code files, corresponding executables and all data and configuration files. </a:t>
            </a:r>
          </a:p>
          <a:p>
            <a:pPr>
              <a:spcBef>
                <a:spcPts val="600"/>
              </a:spcBef>
              <a:buFontTx/>
              <a:buChar char="◇"/>
              <a:defRPr sz="2400">
                <a:solidFill>
                  <a:srgbClr val="46424D"/>
                </a:solidFill>
                <a:latin typeface="Arial"/>
                <a:ea typeface="Arial"/>
                <a:cs typeface="Arial"/>
                <a:sym typeface="Arial"/>
              </a:defRPr>
            </a:pPr>
            <a:r>
              <a:t>You should also record the versions of the operating system, libraries, compilers and other tools used to build the software. </a:t>
            </a:r>
          </a:p>
        </p:txBody>
      </p:sp>
      <p:sp>
        <p:nvSpPr>
          <p:cNvPr id="156"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sp>
        <p:nvSpPr>
          <p:cNvPr id="157"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pic>
        <p:nvPicPr>
          <p:cNvPr id="15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144933" y="506974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73991" fill="hold"/>
                                        <p:tgtEl>
                                          <p:spTgt spid="15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8"/>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Key points"/>
          <p:cNvSpPr txBox="1">
            <a:spLocks noGrp="1"/>
          </p:cNvSpPr>
          <p:nvPr>
            <p:ph type="title" idx="4294967295"/>
          </p:nvPr>
        </p:nvSpPr>
        <p:spPr>
          <a:xfrm>
            <a:off x="457200" y="274637"/>
            <a:ext cx="7292975" cy="1143001"/>
          </a:xfrm>
          <a:prstGeom prst="rect">
            <a:avLst/>
          </a:prstGeom>
        </p:spPr>
        <p:txBody>
          <a:bodyPr>
            <a:normAutofit/>
          </a:bodyPr>
          <a:lstStyle/>
          <a:p>
            <a:r>
              <a:t>Key points</a:t>
            </a:r>
          </a:p>
        </p:txBody>
      </p:sp>
      <p:sp>
        <p:nvSpPr>
          <p:cNvPr id="161" name="Configuration management is the management of an evolving software system. When maintaining a system, a CM team is put in place to ensure that changes are incorporated into the system in a controlled way and that records are maintained with details of th"/>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000">
                <a:solidFill>
                  <a:srgbClr val="46424D"/>
                </a:solidFill>
                <a:latin typeface="Arial"/>
                <a:ea typeface="Arial"/>
                <a:cs typeface="Arial"/>
                <a:sym typeface="Arial"/>
              </a:defRPr>
            </a:pPr>
            <a:r>
              <a:t>Configuration management is the management of an evolving software system. When maintaining a system, a CM team is put in place to ensure that changes are incorporated into the system in a controlled way and that records are maintained with details of the changes that have been implemented.</a:t>
            </a:r>
          </a:p>
          <a:p>
            <a:pPr>
              <a:spcBef>
                <a:spcPts val="600"/>
              </a:spcBef>
              <a:buFontTx/>
              <a:buChar char="◇"/>
              <a:defRPr sz="2000">
                <a:solidFill>
                  <a:srgbClr val="46424D"/>
                </a:solidFill>
                <a:latin typeface="Arial"/>
                <a:ea typeface="Arial"/>
                <a:cs typeface="Arial"/>
                <a:sym typeface="Arial"/>
              </a:defRPr>
            </a:pPr>
            <a:r>
              <a:t>The main configuration management processes are change management, version management, system building and release management. </a:t>
            </a:r>
          </a:p>
          <a:p>
            <a:pPr>
              <a:spcBef>
                <a:spcPts val="600"/>
              </a:spcBef>
              <a:buFontTx/>
              <a:buChar char="◇"/>
              <a:defRPr sz="2000">
                <a:solidFill>
                  <a:srgbClr val="46424D"/>
                </a:solidFill>
                <a:latin typeface="Arial"/>
                <a:ea typeface="Arial"/>
                <a:cs typeface="Arial"/>
                <a:sym typeface="Arial"/>
              </a:defRPr>
            </a:pPr>
            <a:r>
              <a:t>Change management involves assessing proposals for changes from system customers and other stakeholders and deciding if it is cost-effective to implement these in a new version of a system.</a:t>
            </a:r>
          </a:p>
          <a:p>
            <a:pPr>
              <a:spcBef>
                <a:spcPts val="600"/>
              </a:spcBef>
              <a:buFontTx/>
              <a:buChar char="◇"/>
              <a:defRPr sz="2000">
                <a:solidFill>
                  <a:srgbClr val="46424D"/>
                </a:solidFill>
                <a:latin typeface="Arial"/>
                <a:ea typeface="Arial"/>
                <a:cs typeface="Arial"/>
                <a:sym typeface="Arial"/>
              </a:defRPr>
            </a:pPr>
            <a:r>
              <a:t>Version management involves keeping track of the different versions of software components as changes are made to them. </a:t>
            </a:r>
          </a:p>
        </p:txBody>
      </p:sp>
      <p:sp>
        <p:nvSpPr>
          <p:cNvPr id="162"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sp>
        <p:nvSpPr>
          <p:cNvPr id="163"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pic>
        <p:nvPicPr>
          <p:cNvPr id="16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841960" y="5840412"/>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28333" fill="hold"/>
                                        <p:tgtEl>
                                          <p:spTgt spid="16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Key points"/>
          <p:cNvSpPr txBox="1">
            <a:spLocks noGrp="1"/>
          </p:cNvSpPr>
          <p:nvPr>
            <p:ph type="title" idx="4294967295"/>
          </p:nvPr>
        </p:nvSpPr>
        <p:spPr>
          <a:xfrm>
            <a:off x="457200" y="274637"/>
            <a:ext cx="7292975" cy="1143001"/>
          </a:xfrm>
          <a:prstGeom prst="rect">
            <a:avLst/>
          </a:prstGeom>
        </p:spPr>
        <p:txBody>
          <a:bodyPr>
            <a:normAutofit/>
          </a:bodyPr>
          <a:lstStyle/>
          <a:p>
            <a:r>
              <a:t>Key points</a:t>
            </a:r>
          </a:p>
        </p:txBody>
      </p:sp>
      <p:sp>
        <p:nvSpPr>
          <p:cNvPr id="167" name="System building is the process of assembling system components into an executable program to run on a target computer system.…"/>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000">
                <a:solidFill>
                  <a:srgbClr val="46424D"/>
                </a:solidFill>
                <a:latin typeface="Arial"/>
                <a:ea typeface="Arial"/>
                <a:cs typeface="Arial"/>
                <a:sym typeface="Arial"/>
              </a:defRPr>
            </a:pPr>
            <a:r>
              <a:t>System building is the process of assembling system components into an executable program to run on a target computer system.  </a:t>
            </a:r>
          </a:p>
          <a:p>
            <a:pPr>
              <a:spcBef>
                <a:spcPts val="600"/>
              </a:spcBef>
              <a:buFontTx/>
              <a:buChar char="◇"/>
              <a:defRPr sz="2000">
                <a:solidFill>
                  <a:srgbClr val="46424D"/>
                </a:solidFill>
                <a:latin typeface="Arial"/>
                <a:ea typeface="Arial"/>
                <a:cs typeface="Arial"/>
                <a:sym typeface="Arial"/>
              </a:defRPr>
            </a:pPr>
            <a:r>
              <a:t>Software should be frequently rebuilt and tested immediately after a new version has been built. This makes it easier to detect bugs and problems that have been introduced since the last build.</a:t>
            </a:r>
          </a:p>
          <a:p>
            <a:pPr>
              <a:spcBef>
                <a:spcPts val="600"/>
              </a:spcBef>
              <a:buFontTx/>
              <a:buChar char="◇"/>
              <a:defRPr sz="2000">
                <a:solidFill>
                  <a:srgbClr val="46424D"/>
                </a:solidFill>
                <a:latin typeface="Arial"/>
                <a:ea typeface="Arial"/>
                <a:cs typeface="Arial"/>
                <a:sym typeface="Arial"/>
              </a:defRPr>
            </a:pPr>
            <a:r>
              <a:t>System releases include executable code, data files, configuration files and documentation. Release management involves making decisions on system release dates, preparing all information for distribution and documenting each system release.</a:t>
            </a:r>
          </a:p>
        </p:txBody>
      </p:sp>
      <p:sp>
        <p:nvSpPr>
          <p:cNvPr id="168"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sp>
        <p:nvSpPr>
          <p:cNvPr id="169" name="幻灯片编号"/>
          <p:cNvSpPr txBox="1">
            <a:spLocks noGrp="1"/>
          </p:cNvSpPr>
          <p:nvPr>
            <p:ph type="sldNum" sz="quarter" idx="4294967295"/>
          </p:nvPr>
        </p:nvSpPr>
        <p:spPr>
          <a:xfrm>
            <a:off x="8428176" y="6414760"/>
            <a:ext cx="258622"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24</a:t>
            </a:fld>
            <a:endParaRPr/>
          </a:p>
        </p:txBody>
      </p:sp>
    </p:spTree>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CM activities"/>
          <p:cNvSpPr txBox="1">
            <a:spLocks noGrp="1"/>
          </p:cNvSpPr>
          <p:nvPr>
            <p:ph type="title" idx="4294967295"/>
          </p:nvPr>
        </p:nvSpPr>
        <p:spPr>
          <a:xfrm>
            <a:off x="457200" y="274637"/>
            <a:ext cx="7292975" cy="1143001"/>
          </a:xfrm>
          <a:prstGeom prst="rect">
            <a:avLst/>
          </a:prstGeom>
        </p:spPr>
        <p:txBody>
          <a:bodyPr>
            <a:normAutofit/>
          </a:bodyPr>
          <a:lstStyle/>
          <a:p>
            <a:r>
              <a:t>CM activities</a:t>
            </a:r>
          </a:p>
        </p:txBody>
      </p:sp>
      <p:sp>
        <p:nvSpPr>
          <p:cNvPr id="35" name="Change management…"/>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000">
                <a:solidFill>
                  <a:srgbClr val="FF0000"/>
                </a:solidFill>
                <a:latin typeface="Arial"/>
                <a:ea typeface="Arial"/>
                <a:cs typeface="Arial"/>
                <a:sym typeface="Arial"/>
              </a:defRPr>
            </a:pPr>
            <a:r>
              <a:t>Change management </a:t>
            </a:r>
          </a:p>
          <a:p>
            <a:pPr marL="742950" lvl="1" indent="-285750">
              <a:spcBef>
                <a:spcPts val="300"/>
              </a:spcBef>
              <a:buSzPct val="100000"/>
              <a:buFontTx/>
              <a:buChar char="▪"/>
              <a:defRPr sz="1800">
                <a:solidFill>
                  <a:srgbClr val="46424D"/>
                </a:solidFill>
                <a:latin typeface="Arial"/>
                <a:ea typeface="Arial"/>
                <a:cs typeface="Arial"/>
                <a:sym typeface="Arial"/>
              </a:defRPr>
            </a:pPr>
            <a:r>
              <a:t>Keeping track of requests for changes to the software from customers and developers, working out the costs and impact of changes, and deciding the changes should be implemented.</a:t>
            </a:r>
          </a:p>
          <a:p>
            <a:pPr>
              <a:spcBef>
                <a:spcPts val="600"/>
              </a:spcBef>
              <a:buFontTx/>
              <a:buChar char="◇"/>
              <a:defRPr sz="2000">
                <a:solidFill>
                  <a:srgbClr val="FF0000"/>
                </a:solidFill>
                <a:latin typeface="Arial"/>
                <a:ea typeface="Arial"/>
                <a:cs typeface="Arial"/>
                <a:sym typeface="Arial"/>
              </a:defRPr>
            </a:pPr>
            <a:r>
              <a:t>Version management </a:t>
            </a:r>
          </a:p>
          <a:p>
            <a:pPr marL="742950" lvl="1" indent="-285750">
              <a:spcBef>
                <a:spcPts val="300"/>
              </a:spcBef>
              <a:buSzPct val="100000"/>
              <a:buFontTx/>
              <a:buChar char="▪"/>
              <a:defRPr sz="1800">
                <a:solidFill>
                  <a:srgbClr val="46424D"/>
                </a:solidFill>
                <a:latin typeface="Arial"/>
                <a:ea typeface="Arial"/>
                <a:cs typeface="Arial"/>
                <a:sym typeface="Arial"/>
              </a:defRPr>
            </a:pPr>
            <a:r>
              <a:t>Keeping track of the multiple versions of system components and ensuring that changes made to components by different developers do not interfere with each other. </a:t>
            </a:r>
          </a:p>
          <a:p>
            <a:pPr>
              <a:spcBef>
                <a:spcPts val="600"/>
              </a:spcBef>
              <a:buFontTx/>
              <a:buChar char="◇"/>
              <a:defRPr sz="2000">
                <a:solidFill>
                  <a:srgbClr val="FF0000"/>
                </a:solidFill>
                <a:latin typeface="Arial"/>
                <a:ea typeface="Arial"/>
                <a:cs typeface="Arial"/>
                <a:sym typeface="Arial"/>
              </a:defRPr>
            </a:pPr>
            <a:r>
              <a:t>System building </a:t>
            </a:r>
          </a:p>
          <a:p>
            <a:pPr marL="742950" lvl="1" indent="-285750">
              <a:spcBef>
                <a:spcPts val="300"/>
              </a:spcBef>
              <a:buSzPct val="100000"/>
              <a:buFontTx/>
              <a:buChar char="▪"/>
              <a:defRPr sz="1800">
                <a:solidFill>
                  <a:srgbClr val="46424D"/>
                </a:solidFill>
                <a:latin typeface="Arial"/>
                <a:ea typeface="Arial"/>
                <a:cs typeface="Arial"/>
                <a:sym typeface="Arial"/>
              </a:defRPr>
            </a:pPr>
            <a:r>
              <a:t>The process of assembling program components, data and libraries, then compiling these to create an executable system.</a:t>
            </a:r>
          </a:p>
          <a:p>
            <a:pPr>
              <a:spcBef>
                <a:spcPts val="600"/>
              </a:spcBef>
              <a:buFontTx/>
              <a:buChar char="◇"/>
              <a:defRPr sz="2000">
                <a:solidFill>
                  <a:srgbClr val="FF0000"/>
                </a:solidFill>
                <a:latin typeface="Arial"/>
                <a:ea typeface="Arial"/>
                <a:cs typeface="Arial"/>
                <a:sym typeface="Arial"/>
              </a:defRPr>
            </a:pPr>
            <a:r>
              <a:t>Release management </a:t>
            </a:r>
          </a:p>
          <a:p>
            <a:pPr marL="742950" lvl="1" indent="-285750">
              <a:spcBef>
                <a:spcPts val="300"/>
              </a:spcBef>
              <a:buSzPct val="100000"/>
              <a:buFontTx/>
              <a:buChar char="▪"/>
              <a:defRPr sz="1800">
                <a:solidFill>
                  <a:srgbClr val="46424D"/>
                </a:solidFill>
                <a:latin typeface="Arial"/>
                <a:ea typeface="Arial"/>
                <a:cs typeface="Arial"/>
                <a:sym typeface="Arial"/>
              </a:defRPr>
            </a:pPr>
            <a:r>
              <a:t>Preparing software for external release and keeping track of the system versions that have been released for customer use.</a:t>
            </a:r>
          </a:p>
        </p:txBody>
      </p:sp>
      <p:sp>
        <p:nvSpPr>
          <p:cNvPr id="36" name="幻灯片编号"/>
          <p:cNvSpPr txBox="1">
            <a:spLocks noGrp="1"/>
          </p:cNvSpPr>
          <p:nvPr>
            <p:ph type="sldNum" sz="quarter" idx="4294967295"/>
          </p:nvPr>
        </p:nvSpPr>
        <p:spPr>
          <a:xfrm>
            <a:off x="8505417" y="6414760"/>
            <a:ext cx="181381"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sp>
        <p:nvSpPr>
          <p:cNvPr id="37"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3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549758" y="3815891"/>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220657"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Change management"/>
          <p:cNvSpPr txBox="1">
            <a:spLocks noGrp="1"/>
          </p:cNvSpPr>
          <p:nvPr>
            <p:ph type="title" idx="4294967295"/>
          </p:nvPr>
        </p:nvSpPr>
        <p:spPr>
          <a:xfrm>
            <a:off x="457200" y="274637"/>
            <a:ext cx="7292975" cy="1143001"/>
          </a:xfrm>
          <a:prstGeom prst="rect">
            <a:avLst/>
          </a:prstGeom>
        </p:spPr>
        <p:txBody>
          <a:bodyPr>
            <a:normAutofit/>
          </a:bodyPr>
          <a:lstStyle/>
          <a:p>
            <a:r>
              <a:t>Change management</a:t>
            </a:r>
          </a:p>
        </p:txBody>
      </p:sp>
      <p:sp>
        <p:nvSpPr>
          <p:cNvPr id="41" name="Organizational needs and requirements change during the lifetime of a system, bugs have to be repaired and systems have to adapt to changes in their environment.…"/>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t>Organizational needs and requirements change during the lifetime of a system, bugs have to be repaired and systems have to adapt to changes in their environment.</a:t>
            </a:r>
          </a:p>
          <a:p>
            <a:pPr>
              <a:spcBef>
                <a:spcPts val="600"/>
              </a:spcBef>
              <a:buFontTx/>
              <a:buChar char="◇"/>
              <a:defRPr sz="2400">
                <a:solidFill>
                  <a:srgbClr val="FF0000"/>
                </a:solidFill>
                <a:latin typeface="Arial"/>
                <a:ea typeface="Arial"/>
                <a:cs typeface="Arial"/>
                <a:sym typeface="Arial"/>
              </a:defRPr>
            </a:pPr>
            <a:r>
              <a:t>Change management is intended to ensure that system evolution is a managed process and that priority is given to the most urgent and cost-effective changes</a:t>
            </a:r>
            <a:r>
              <a:rPr>
                <a:solidFill>
                  <a:srgbClr val="46424D"/>
                </a:solidFill>
              </a:rPr>
              <a:t>. </a:t>
            </a:r>
          </a:p>
          <a:p>
            <a:pPr>
              <a:spcBef>
                <a:spcPts val="600"/>
              </a:spcBef>
              <a:buFontTx/>
              <a:buChar char="◇"/>
              <a:defRPr sz="2400">
                <a:solidFill>
                  <a:srgbClr val="46424D"/>
                </a:solidFill>
                <a:latin typeface="Arial"/>
                <a:ea typeface="Arial"/>
                <a:cs typeface="Arial"/>
                <a:sym typeface="Arial"/>
              </a:defRPr>
            </a:pPr>
            <a:r>
              <a:t>The change management process is concerned with analyzing the costs and benefits of proposed changes, approving those changes that are worthwhile and tracking which components in the system have been changed. </a:t>
            </a:r>
          </a:p>
        </p:txBody>
      </p:sp>
      <p:sp>
        <p:nvSpPr>
          <p:cNvPr id="42" name="幻灯片编号"/>
          <p:cNvSpPr txBox="1">
            <a:spLocks noGrp="1"/>
          </p:cNvSpPr>
          <p:nvPr>
            <p:ph type="sldNum" sz="quarter" idx="4294967295"/>
          </p:nvPr>
        </p:nvSpPr>
        <p:spPr>
          <a:xfrm>
            <a:off x="8505417" y="6414760"/>
            <a:ext cx="181381"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sp>
        <p:nvSpPr>
          <p:cNvPr id="43"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4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5406890"/>
            <a:ext cx="571500"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735668"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4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he change management process"/>
          <p:cNvSpPr txBox="1">
            <a:spLocks noGrp="1"/>
          </p:cNvSpPr>
          <p:nvPr>
            <p:ph type="title" idx="4294967295"/>
          </p:nvPr>
        </p:nvSpPr>
        <p:spPr>
          <a:xfrm>
            <a:off x="457200" y="274637"/>
            <a:ext cx="7292975" cy="1143001"/>
          </a:xfrm>
          <a:prstGeom prst="rect">
            <a:avLst/>
          </a:prstGeom>
        </p:spPr>
        <p:txBody>
          <a:bodyPr>
            <a:normAutofit/>
          </a:bodyPr>
          <a:lstStyle/>
          <a:p>
            <a:r>
              <a:t>The change management process   </a:t>
            </a:r>
          </a:p>
        </p:txBody>
      </p:sp>
      <p:sp>
        <p:nvSpPr>
          <p:cNvPr id="47" name="幻灯片编号"/>
          <p:cNvSpPr txBox="1">
            <a:spLocks noGrp="1"/>
          </p:cNvSpPr>
          <p:nvPr>
            <p:ph type="sldNum" sz="quarter" idx="4294967295"/>
          </p:nvPr>
        </p:nvSpPr>
        <p:spPr>
          <a:xfrm>
            <a:off x="8505417" y="6414760"/>
            <a:ext cx="181381"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sp>
        <p:nvSpPr>
          <p:cNvPr id="48"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49" name="25.3 ChangReqProc.eps" descr="25.3 ChangReqProc.eps"/>
          <p:cNvPicPr>
            <a:picLocks noChangeAspect="1"/>
          </p:cNvPicPr>
          <p:nvPr/>
        </p:nvPicPr>
        <p:blipFill>
          <a:blip r:embed="rId4">
            <a:extLst/>
          </a:blip>
          <a:stretch>
            <a:fillRect/>
          </a:stretch>
        </p:blipFill>
        <p:spPr>
          <a:xfrm>
            <a:off x="1562452" y="1600200"/>
            <a:ext cx="5515410" cy="4795838"/>
          </a:xfrm>
          <a:prstGeom prst="rect">
            <a:avLst/>
          </a:prstGeom>
          <a:ln w="12700">
            <a:miter lim="400000"/>
          </a:ln>
        </p:spPr>
      </p:pic>
      <p:pic>
        <p:nvPicPr>
          <p:cNvPr id="50"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990952" y="2571750"/>
            <a:ext cx="571501"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283992"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5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A partially completed change request form (a)"/>
          <p:cNvSpPr txBox="1">
            <a:spLocks noGrp="1"/>
          </p:cNvSpPr>
          <p:nvPr>
            <p:ph type="title" idx="4294967295"/>
          </p:nvPr>
        </p:nvSpPr>
        <p:spPr>
          <a:xfrm>
            <a:off x="457200" y="274637"/>
            <a:ext cx="7292975" cy="1143001"/>
          </a:xfrm>
          <a:prstGeom prst="rect">
            <a:avLst/>
          </a:prstGeom>
        </p:spPr>
        <p:txBody>
          <a:bodyPr>
            <a:normAutofit/>
          </a:bodyPr>
          <a:lstStyle/>
          <a:p>
            <a:r>
              <a:t>A partially completed change request form (a) </a:t>
            </a:r>
          </a:p>
        </p:txBody>
      </p:sp>
      <p:grpSp>
        <p:nvGrpSpPr>
          <p:cNvPr id="55" name="成组"/>
          <p:cNvGrpSpPr/>
          <p:nvPr/>
        </p:nvGrpSpPr>
        <p:grpSpPr>
          <a:xfrm>
            <a:off x="742949" y="1698623"/>
            <a:ext cx="7688266" cy="3800478"/>
            <a:chOff x="0" y="0"/>
            <a:chExt cx="7688264" cy="3800476"/>
          </a:xfrm>
        </p:grpSpPr>
        <p:sp>
          <p:nvSpPr>
            <p:cNvPr id="53" name="矩形"/>
            <p:cNvSpPr/>
            <p:nvPr/>
          </p:nvSpPr>
          <p:spPr>
            <a:xfrm>
              <a:off x="0" y="0"/>
              <a:ext cx="7688265" cy="3800477"/>
            </a:xfrm>
            <a:prstGeom prst="rect">
              <a:avLst/>
            </a:prstGeom>
            <a:solidFill>
              <a:srgbClr val="FFFF00">
                <a:alpha val="34117"/>
              </a:srgbClr>
            </a:solidFill>
            <a:ln w="12700" cap="flat">
              <a:noFill/>
              <a:miter lim="400000"/>
            </a:ln>
            <a:effectLst/>
          </p:spPr>
          <p:txBody>
            <a:bodyPr wrap="square" lIns="45718" tIns="45718" rIns="45718" bIns="45718" numCol="1" anchor="t">
              <a:noAutofit/>
            </a:bodyPr>
            <a:lstStyle/>
            <a:p>
              <a:pPr defTabSz="914400">
                <a:defRPr sz="1200">
                  <a:latin typeface="Times New Roman"/>
                  <a:ea typeface="Times New Roman"/>
                  <a:cs typeface="Times New Roman"/>
                  <a:sym typeface="Times New Roman"/>
                </a:defRPr>
              </a:pPr>
              <a:endParaRPr/>
            </a:p>
          </p:txBody>
        </p:sp>
        <p:sp>
          <p:nvSpPr>
            <p:cNvPr id="54" name="Change Request Form…"/>
            <p:cNvSpPr txBox="1"/>
            <p:nvPr/>
          </p:nvSpPr>
          <p:spPr>
            <a:xfrm>
              <a:off x="45718" y="0"/>
              <a:ext cx="7596827" cy="372810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8" tIns="45718" rIns="45718" bIns="45718" numCol="1" anchor="t">
              <a:spAutoFit/>
            </a:bodyPr>
            <a:lstStyle/>
            <a:p>
              <a:pPr defTabSz="914400">
                <a:defRPr sz="1600">
                  <a:latin typeface="Times New Roman"/>
                  <a:ea typeface="Times New Roman"/>
                  <a:cs typeface="Times New Roman"/>
                  <a:sym typeface="Times New Roman"/>
                </a:defRPr>
              </a:pPr>
              <a:endParaRPr/>
            </a:p>
            <a:p>
              <a:pPr algn="ctr" defTabSz="914400">
                <a:spcBef>
                  <a:spcPts val="600"/>
                </a:spcBef>
                <a:defRPr sz="1600" b="1">
                  <a:latin typeface="+mn-lt"/>
                  <a:ea typeface="+mn-ea"/>
                  <a:cs typeface="+mn-cs"/>
                  <a:sym typeface="Calibri"/>
                </a:defRPr>
              </a:pPr>
              <a:r>
                <a:t>Change Request Form</a:t>
              </a:r>
            </a:p>
            <a:p>
              <a:pPr defTabSz="914400">
                <a:defRPr sz="1600">
                  <a:latin typeface="+mn-lt"/>
                  <a:ea typeface="+mn-ea"/>
                  <a:cs typeface="+mn-cs"/>
                  <a:sym typeface="Calibri"/>
                </a:defRPr>
              </a:pPr>
              <a:endParaRPr/>
            </a:p>
            <a:p>
              <a:pPr defTabSz="914400">
                <a:defRPr sz="1600" b="1">
                  <a:latin typeface="+mn-lt"/>
                  <a:ea typeface="+mn-ea"/>
                  <a:cs typeface="+mn-cs"/>
                  <a:sym typeface="Calibri"/>
                </a:defRPr>
              </a:pPr>
              <a:r>
                <a:t>Project: </a:t>
              </a:r>
              <a:r>
                <a:rPr b="0"/>
                <a:t>SICSA/AppProcessing		</a:t>
              </a:r>
              <a:r>
                <a:t>Number: </a:t>
              </a:r>
              <a:r>
                <a:rPr b="0"/>
                <a:t>23/02</a:t>
              </a:r>
            </a:p>
            <a:p>
              <a:pPr defTabSz="914400">
                <a:defRPr sz="1600" b="1">
                  <a:latin typeface="+mn-lt"/>
                  <a:ea typeface="+mn-ea"/>
                  <a:cs typeface="+mn-cs"/>
                  <a:sym typeface="Calibri"/>
                </a:defRPr>
              </a:pPr>
              <a:r>
                <a:t>Change requester: </a:t>
              </a:r>
              <a:r>
                <a:rPr b="0"/>
                <a:t>I. Sommerville		</a:t>
              </a:r>
              <a:r>
                <a:t>Date: </a:t>
              </a:r>
              <a:r>
                <a:rPr b="0"/>
                <a:t>20/01/09</a:t>
              </a:r>
            </a:p>
            <a:p>
              <a:pPr algn="just" defTabSz="914400">
                <a:defRPr sz="1600" b="1">
                  <a:latin typeface="+mn-lt"/>
                  <a:ea typeface="+mn-ea"/>
                  <a:cs typeface="+mn-cs"/>
                  <a:sym typeface="Calibri"/>
                </a:defRPr>
              </a:pPr>
              <a:r>
                <a:t>Requested change:</a:t>
              </a:r>
              <a:r>
                <a:rPr b="0"/>
                <a:t> The status of applicants (rejected, accepted, etc.) should be shown visually in the displayed list of applicants.</a:t>
              </a:r>
            </a:p>
            <a:p>
              <a:pPr defTabSz="914400">
                <a:defRPr sz="1600">
                  <a:latin typeface="+mn-lt"/>
                  <a:ea typeface="+mn-ea"/>
                  <a:cs typeface="+mn-cs"/>
                  <a:sym typeface="Calibri"/>
                </a:defRPr>
              </a:pPr>
              <a:endParaRPr b="0"/>
            </a:p>
            <a:p>
              <a:pPr defTabSz="914400">
                <a:defRPr sz="1600" b="1">
                  <a:latin typeface="+mn-lt"/>
                  <a:ea typeface="+mn-ea"/>
                  <a:cs typeface="+mn-cs"/>
                  <a:sym typeface="Calibri"/>
                </a:defRPr>
              </a:pPr>
              <a:r>
                <a:t>Change analyzer: </a:t>
              </a:r>
              <a:r>
                <a:rPr b="0"/>
                <a:t>R. Looek		</a:t>
              </a:r>
              <a:r>
                <a:t>Analysis date: </a:t>
              </a:r>
              <a:r>
                <a:rPr b="0"/>
                <a:t>25/01/09</a:t>
              </a:r>
            </a:p>
            <a:p>
              <a:pPr algn="just" defTabSz="914400">
                <a:defRPr sz="1600" b="1">
                  <a:latin typeface="+mn-lt"/>
                  <a:ea typeface="+mn-ea"/>
                  <a:cs typeface="+mn-cs"/>
                  <a:sym typeface="Calibri"/>
                </a:defRPr>
              </a:pPr>
              <a:r>
                <a:t>Components affected: </a:t>
              </a:r>
              <a:r>
                <a:rPr b="0"/>
                <a:t>ApplicantListDisplay, StatusUpdater</a:t>
              </a:r>
            </a:p>
            <a:p>
              <a:pPr defTabSz="914400">
                <a:defRPr sz="1600">
                  <a:latin typeface="+mn-lt"/>
                  <a:ea typeface="+mn-ea"/>
                  <a:cs typeface="+mn-cs"/>
                  <a:sym typeface="Calibri"/>
                </a:defRPr>
              </a:pPr>
              <a:endParaRPr b="0"/>
            </a:p>
            <a:p>
              <a:pPr algn="just" defTabSz="914400">
                <a:defRPr sz="1600" b="1">
                  <a:latin typeface="+mn-lt"/>
                  <a:ea typeface="+mn-ea"/>
                  <a:cs typeface="+mn-cs"/>
                  <a:sym typeface="Calibri"/>
                </a:defRPr>
              </a:pPr>
              <a:r>
                <a:t>Associated components: </a:t>
              </a:r>
              <a:r>
                <a:rPr b="0"/>
                <a:t>StudentDatabase</a:t>
              </a:r>
            </a:p>
            <a:p>
              <a:pPr defTabSz="914400">
                <a:defRPr sz="1200">
                  <a:latin typeface="+mn-lt"/>
                  <a:ea typeface="+mn-ea"/>
                  <a:cs typeface="+mn-cs"/>
                  <a:sym typeface="Calibri"/>
                </a:defRPr>
              </a:pPr>
              <a:endParaRPr b="0"/>
            </a:p>
            <a:p>
              <a:pPr algn="just" defTabSz="914400">
                <a:defRPr sz="1200">
                  <a:latin typeface="+mn-lt"/>
                  <a:ea typeface="+mn-ea"/>
                  <a:cs typeface="+mn-cs"/>
                  <a:sym typeface="Calibri"/>
                </a:defRPr>
              </a:pPr>
              <a:endParaRPr b="0"/>
            </a:p>
          </p:txBody>
        </p:sp>
      </p:grpSp>
      <p:sp>
        <p:nvSpPr>
          <p:cNvPr id="56" name="幻灯片编号"/>
          <p:cNvSpPr txBox="1">
            <a:spLocks noGrp="1"/>
          </p:cNvSpPr>
          <p:nvPr>
            <p:ph type="sldNum" sz="quarter" idx="4294967295"/>
          </p:nvPr>
        </p:nvSpPr>
        <p:spPr>
          <a:xfrm>
            <a:off x="8505417" y="6414760"/>
            <a:ext cx="181381"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sp>
        <p:nvSpPr>
          <p:cNvPr id="57"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5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291270" y="459775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57324" fill="hold"/>
                                        <p:tgtEl>
                                          <p:spTgt spid="5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5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A partially completed change request form (b)"/>
          <p:cNvSpPr txBox="1">
            <a:spLocks noGrp="1"/>
          </p:cNvSpPr>
          <p:nvPr>
            <p:ph type="title" idx="4294967295"/>
          </p:nvPr>
        </p:nvSpPr>
        <p:spPr>
          <a:xfrm>
            <a:off x="457200" y="274637"/>
            <a:ext cx="7292975" cy="1143001"/>
          </a:xfrm>
          <a:prstGeom prst="rect">
            <a:avLst/>
          </a:prstGeom>
        </p:spPr>
        <p:txBody>
          <a:bodyPr>
            <a:normAutofit/>
          </a:bodyPr>
          <a:lstStyle/>
          <a:p>
            <a:r>
              <a:t>A partially completed change request form (b) </a:t>
            </a:r>
          </a:p>
        </p:txBody>
      </p:sp>
      <p:grpSp>
        <p:nvGrpSpPr>
          <p:cNvPr id="63" name="成组"/>
          <p:cNvGrpSpPr/>
          <p:nvPr/>
        </p:nvGrpSpPr>
        <p:grpSpPr>
          <a:xfrm>
            <a:off x="703261" y="1590675"/>
            <a:ext cx="7659691" cy="4669392"/>
            <a:chOff x="0" y="0"/>
            <a:chExt cx="7659689" cy="4669390"/>
          </a:xfrm>
        </p:grpSpPr>
        <p:sp>
          <p:nvSpPr>
            <p:cNvPr id="61" name="矩形"/>
            <p:cNvSpPr/>
            <p:nvPr/>
          </p:nvSpPr>
          <p:spPr>
            <a:xfrm>
              <a:off x="0" y="0"/>
              <a:ext cx="7659690" cy="4543426"/>
            </a:xfrm>
            <a:prstGeom prst="rect">
              <a:avLst/>
            </a:prstGeom>
            <a:solidFill>
              <a:srgbClr val="FFFF00">
                <a:alpha val="34117"/>
              </a:srgbClr>
            </a:solidFill>
            <a:ln w="12700" cap="flat">
              <a:noFill/>
              <a:miter lim="400000"/>
            </a:ln>
            <a:effectLst/>
          </p:spPr>
          <p:txBody>
            <a:bodyPr wrap="square" lIns="45718" tIns="45718" rIns="45718" bIns="45718" numCol="1" anchor="t">
              <a:noAutofit/>
            </a:bodyPr>
            <a:lstStyle/>
            <a:p>
              <a:pPr defTabSz="914400">
                <a:defRPr sz="1200">
                  <a:latin typeface="Times New Roman"/>
                  <a:ea typeface="Times New Roman"/>
                  <a:cs typeface="Times New Roman"/>
                  <a:sym typeface="Times New Roman"/>
                </a:defRPr>
              </a:pPr>
              <a:endParaRPr/>
            </a:p>
          </p:txBody>
        </p:sp>
        <p:sp>
          <p:nvSpPr>
            <p:cNvPr id="62" name="Change Request Form…"/>
            <p:cNvSpPr txBox="1"/>
            <p:nvPr/>
          </p:nvSpPr>
          <p:spPr>
            <a:xfrm>
              <a:off x="45718" y="0"/>
              <a:ext cx="7568252" cy="466939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8" tIns="45718" rIns="45718" bIns="45718" numCol="1" anchor="t">
              <a:spAutoFit/>
            </a:bodyPr>
            <a:lstStyle/>
            <a:p>
              <a:pPr defTabSz="914400">
                <a:defRPr sz="1600">
                  <a:latin typeface="Times New Roman"/>
                  <a:ea typeface="Times New Roman"/>
                  <a:cs typeface="Times New Roman"/>
                  <a:sym typeface="Times New Roman"/>
                </a:defRPr>
              </a:pPr>
              <a:endParaRPr/>
            </a:p>
            <a:p>
              <a:pPr algn="ctr" defTabSz="914400">
                <a:spcBef>
                  <a:spcPts val="600"/>
                </a:spcBef>
                <a:defRPr sz="1600" b="1">
                  <a:latin typeface="+mn-lt"/>
                  <a:ea typeface="+mn-ea"/>
                  <a:cs typeface="+mn-cs"/>
                  <a:sym typeface="Calibri"/>
                </a:defRPr>
              </a:pPr>
              <a:r>
                <a:t>Change Request Form</a:t>
              </a:r>
            </a:p>
            <a:p>
              <a:pPr defTabSz="914400">
                <a:defRPr sz="1600">
                  <a:latin typeface="+mn-lt"/>
                  <a:ea typeface="+mn-ea"/>
                  <a:cs typeface="+mn-cs"/>
                  <a:sym typeface="Calibri"/>
                </a:defRPr>
              </a:pPr>
              <a:endParaRPr/>
            </a:p>
            <a:p>
              <a:pPr defTabSz="914400">
                <a:defRPr sz="1600" b="1">
                  <a:latin typeface="+mn-lt"/>
                  <a:ea typeface="+mn-ea"/>
                  <a:cs typeface="+mn-cs"/>
                  <a:sym typeface="Calibri"/>
                </a:defRPr>
              </a:pPr>
              <a:endParaRPr/>
            </a:p>
            <a:p>
              <a:pPr algn="just" defTabSz="914400">
                <a:defRPr sz="1600" b="1">
                  <a:latin typeface="+mn-lt"/>
                  <a:ea typeface="+mn-ea"/>
                  <a:cs typeface="+mn-cs"/>
                  <a:sym typeface="Calibri"/>
                </a:defRPr>
              </a:pPr>
              <a:r>
                <a:t>Change assessment: </a:t>
              </a:r>
              <a:r>
                <a:rPr b="0"/>
                <a:t>Relatively simple to implement by changing the display color according to status. A table must be added to relate status to colors. No changes to associated components are required.</a:t>
              </a:r>
            </a:p>
            <a:p>
              <a:pPr defTabSz="914400">
                <a:defRPr sz="1600">
                  <a:latin typeface="+mn-lt"/>
                  <a:ea typeface="+mn-ea"/>
                  <a:cs typeface="+mn-cs"/>
                  <a:sym typeface="Calibri"/>
                </a:defRPr>
              </a:pPr>
              <a:endParaRPr b="0"/>
            </a:p>
            <a:p>
              <a:pPr defTabSz="914400">
                <a:defRPr sz="1600" b="1">
                  <a:latin typeface="+mn-lt"/>
                  <a:ea typeface="+mn-ea"/>
                  <a:cs typeface="+mn-cs"/>
                  <a:sym typeface="Calibri"/>
                </a:defRPr>
              </a:pPr>
              <a:r>
                <a:t>Change priority: </a:t>
              </a:r>
              <a:r>
                <a:rPr b="0"/>
                <a:t>Medium</a:t>
              </a:r>
            </a:p>
            <a:p>
              <a:pPr defTabSz="914400">
                <a:defRPr sz="1600" b="1">
                  <a:latin typeface="+mn-lt"/>
                  <a:ea typeface="+mn-ea"/>
                  <a:cs typeface="+mn-cs"/>
                  <a:sym typeface="Calibri"/>
                </a:defRPr>
              </a:pPr>
              <a:r>
                <a:t>Change implementation:</a:t>
              </a:r>
            </a:p>
            <a:p>
              <a:pPr defTabSz="914400">
                <a:defRPr sz="1600" b="1">
                  <a:latin typeface="+mn-lt"/>
                  <a:ea typeface="+mn-ea"/>
                  <a:cs typeface="+mn-cs"/>
                  <a:sym typeface="Calibri"/>
                </a:defRPr>
              </a:pPr>
              <a:r>
                <a:t>Estimated effort: </a:t>
              </a:r>
              <a:r>
                <a:rPr b="0"/>
                <a:t>2 hours</a:t>
              </a:r>
            </a:p>
            <a:p>
              <a:pPr defTabSz="914400">
                <a:defRPr sz="1600" b="1">
                  <a:latin typeface="+mn-lt"/>
                  <a:ea typeface="+mn-ea"/>
                  <a:cs typeface="+mn-cs"/>
                  <a:sym typeface="Calibri"/>
                </a:defRPr>
              </a:pPr>
              <a:r>
                <a:t>Date to SGA app. team: </a:t>
              </a:r>
              <a:r>
                <a:rPr b="0"/>
                <a:t>28/01/09	</a:t>
              </a:r>
              <a:r>
                <a:t>CCB decision date: </a:t>
              </a:r>
              <a:r>
                <a:rPr b="0"/>
                <a:t>30/01/09</a:t>
              </a:r>
            </a:p>
            <a:p>
              <a:pPr defTabSz="914400">
                <a:defRPr sz="1600" b="1">
                  <a:latin typeface="+mn-lt"/>
                  <a:ea typeface="+mn-ea"/>
                  <a:cs typeface="+mn-cs"/>
                  <a:sym typeface="Calibri"/>
                </a:defRPr>
              </a:pPr>
              <a:r>
                <a:t>Decision: </a:t>
              </a:r>
              <a:r>
                <a:rPr b="0"/>
                <a:t>Accept change. Change to be implemented in Release 1.2</a:t>
              </a:r>
            </a:p>
            <a:p>
              <a:pPr defTabSz="914400">
                <a:defRPr sz="1600" b="1">
                  <a:latin typeface="+mn-lt"/>
                  <a:ea typeface="+mn-ea"/>
                  <a:cs typeface="+mn-cs"/>
                  <a:sym typeface="Calibri"/>
                </a:defRPr>
              </a:pPr>
              <a:r>
                <a:t>Change implementor:	Date of change:</a:t>
              </a:r>
            </a:p>
            <a:p>
              <a:pPr defTabSz="914400">
                <a:defRPr sz="1600" b="1">
                  <a:latin typeface="+mn-lt"/>
                  <a:ea typeface="+mn-ea"/>
                  <a:cs typeface="+mn-cs"/>
                  <a:sym typeface="Calibri"/>
                </a:defRPr>
              </a:pPr>
              <a:r>
                <a:t>Date submitted to QA:	QA decision:</a:t>
              </a:r>
            </a:p>
            <a:p>
              <a:pPr defTabSz="914400">
                <a:defRPr sz="1600" b="1">
                  <a:latin typeface="+mn-lt"/>
                  <a:ea typeface="+mn-ea"/>
                  <a:cs typeface="+mn-cs"/>
                  <a:sym typeface="Calibri"/>
                </a:defRPr>
              </a:pPr>
              <a:r>
                <a:t>Date submitted to CM:</a:t>
              </a:r>
            </a:p>
            <a:p>
              <a:pPr algn="just" defTabSz="914400">
                <a:defRPr sz="1600" b="1">
                  <a:latin typeface="+mn-lt"/>
                  <a:ea typeface="+mn-ea"/>
                  <a:cs typeface="+mn-cs"/>
                  <a:sym typeface="Calibri"/>
                </a:defRPr>
              </a:pPr>
              <a:r>
                <a:t>Comments:</a:t>
              </a:r>
            </a:p>
          </p:txBody>
        </p:sp>
      </p:grpSp>
      <p:sp>
        <p:nvSpPr>
          <p:cNvPr id="64" name="幻灯片编号"/>
          <p:cNvSpPr txBox="1">
            <a:spLocks noGrp="1"/>
          </p:cNvSpPr>
          <p:nvPr>
            <p:ph type="sldNum" sz="quarter" idx="4294967295"/>
          </p:nvPr>
        </p:nvSpPr>
        <p:spPr>
          <a:xfrm>
            <a:off x="8505417" y="6414760"/>
            <a:ext cx="181381"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sp>
        <p:nvSpPr>
          <p:cNvPr id="65"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6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974079" y="3429000"/>
            <a:ext cx="571501"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49003" fill="hold"/>
                                        <p:tgtEl>
                                          <p:spTgt spid="6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6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Derivation history"/>
          <p:cNvSpPr txBox="1">
            <a:spLocks noGrp="1"/>
          </p:cNvSpPr>
          <p:nvPr>
            <p:ph type="title" idx="4294967295"/>
          </p:nvPr>
        </p:nvSpPr>
        <p:spPr>
          <a:xfrm>
            <a:off x="457200" y="274637"/>
            <a:ext cx="7292975" cy="1143001"/>
          </a:xfrm>
          <a:prstGeom prst="rect">
            <a:avLst/>
          </a:prstGeom>
        </p:spPr>
        <p:txBody>
          <a:bodyPr>
            <a:normAutofit/>
          </a:bodyPr>
          <a:lstStyle/>
          <a:p>
            <a:r>
              <a:t>Derivation history </a:t>
            </a:r>
          </a:p>
        </p:txBody>
      </p:sp>
      <p:grpSp>
        <p:nvGrpSpPr>
          <p:cNvPr id="71" name="成组"/>
          <p:cNvGrpSpPr/>
          <p:nvPr/>
        </p:nvGrpSpPr>
        <p:grpSpPr>
          <a:xfrm>
            <a:off x="457200" y="1978023"/>
            <a:ext cx="8150225" cy="3749678"/>
            <a:chOff x="0" y="0"/>
            <a:chExt cx="8150225" cy="3749676"/>
          </a:xfrm>
        </p:grpSpPr>
        <p:sp>
          <p:nvSpPr>
            <p:cNvPr id="69" name="矩形"/>
            <p:cNvSpPr/>
            <p:nvPr/>
          </p:nvSpPr>
          <p:spPr>
            <a:xfrm>
              <a:off x="0" y="0"/>
              <a:ext cx="8150225" cy="3749677"/>
            </a:xfrm>
            <a:prstGeom prst="rect">
              <a:avLst/>
            </a:prstGeom>
            <a:solidFill>
              <a:srgbClr val="FFFF00">
                <a:alpha val="34117"/>
              </a:srgbClr>
            </a:solidFill>
            <a:ln w="12700" cap="flat">
              <a:noFill/>
              <a:miter lim="400000"/>
            </a:ln>
            <a:effectLst/>
          </p:spPr>
          <p:txBody>
            <a:bodyPr wrap="square" lIns="45718" tIns="45718" rIns="45718" bIns="45718" numCol="1" anchor="t">
              <a:noAutofit/>
            </a:bodyPr>
            <a:lstStyle/>
            <a:p>
              <a:pPr defTabSz="914400">
                <a:defRPr sz="1200">
                  <a:latin typeface="Times New Roman"/>
                  <a:ea typeface="Times New Roman"/>
                  <a:cs typeface="Times New Roman"/>
                  <a:sym typeface="Times New Roman"/>
                </a:defRPr>
              </a:pPr>
              <a:endParaRPr/>
            </a:p>
          </p:txBody>
        </p:sp>
        <p:sp>
          <p:nvSpPr>
            <p:cNvPr id="70" name="// SICSA project (XEP 6087)…"/>
            <p:cNvSpPr txBox="1"/>
            <p:nvPr/>
          </p:nvSpPr>
          <p:spPr>
            <a:xfrm>
              <a:off x="45718" y="0"/>
              <a:ext cx="8058788" cy="360259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8" tIns="45718" rIns="45718" bIns="45718" numCol="1" anchor="t">
              <a:spAutoFit/>
            </a:bodyPr>
            <a:lstStyle/>
            <a:p>
              <a:pPr defTabSz="914400">
                <a:defRPr sz="1600">
                  <a:latin typeface="+mn-lt"/>
                  <a:ea typeface="+mn-ea"/>
                  <a:cs typeface="+mn-cs"/>
                  <a:sym typeface="Calibri"/>
                </a:defRPr>
              </a:pPr>
              <a:r>
                <a:t>// SICSA project (XEP 6087)</a:t>
              </a:r>
            </a:p>
            <a:p>
              <a:pPr defTabSz="914400">
                <a:defRPr sz="1600">
                  <a:latin typeface="+mn-lt"/>
                  <a:ea typeface="+mn-ea"/>
                  <a:cs typeface="+mn-cs"/>
                  <a:sym typeface="Calibri"/>
                </a:defRPr>
              </a:pPr>
              <a:r>
                <a:t>//</a:t>
              </a:r>
            </a:p>
            <a:p>
              <a:pPr defTabSz="914400">
                <a:defRPr sz="1600">
                  <a:latin typeface="+mn-lt"/>
                  <a:ea typeface="+mn-ea"/>
                  <a:cs typeface="+mn-cs"/>
                  <a:sym typeface="Calibri"/>
                </a:defRPr>
              </a:pPr>
              <a:r>
                <a:t>// APP-SYSTEM/AUTH/RBAC/USER_ROLE</a:t>
              </a:r>
            </a:p>
            <a:p>
              <a:pPr defTabSz="914400">
                <a:defRPr sz="1600">
                  <a:latin typeface="+mn-lt"/>
                  <a:ea typeface="+mn-ea"/>
                  <a:cs typeface="+mn-cs"/>
                  <a:sym typeface="Calibri"/>
                </a:defRPr>
              </a:pPr>
              <a:r>
                <a:t>//</a:t>
              </a:r>
            </a:p>
            <a:p>
              <a:pPr defTabSz="914400">
                <a:defRPr sz="1600">
                  <a:latin typeface="+mn-lt"/>
                  <a:ea typeface="+mn-ea"/>
                  <a:cs typeface="+mn-cs"/>
                  <a:sym typeface="Calibri"/>
                </a:defRPr>
              </a:pPr>
              <a:r>
                <a:t>// Object: currentRole</a:t>
              </a:r>
            </a:p>
            <a:p>
              <a:pPr defTabSz="914400">
                <a:defRPr sz="1600">
                  <a:latin typeface="+mn-lt"/>
                  <a:ea typeface="+mn-ea"/>
                  <a:cs typeface="+mn-cs"/>
                  <a:sym typeface="Calibri"/>
                </a:defRPr>
              </a:pPr>
              <a:r>
                <a:t>// Author: R. Looek</a:t>
              </a:r>
            </a:p>
            <a:p>
              <a:pPr defTabSz="914400">
                <a:defRPr sz="1600">
                  <a:latin typeface="+mn-lt"/>
                  <a:ea typeface="+mn-ea"/>
                  <a:cs typeface="+mn-cs"/>
                  <a:sym typeface="Calibri"/>
                </a:defRPr>
              </a:pPr>
              <a:r>
                <a:t>// Creation date: 13/11/2009</a:t>
              </a:r>
            </a:p>
            <a:p>
              <a:pPr defTabSz="914400">
                <a:defRPr sz="1600">
                  <a:latin typeface="+mn-lt"/>
                  <a:ea typeface="+mn-ea"/>
                  <a:cs typeface="+mn-cs"/>
                  <a:sym typeface="Calibri"/>
                </a:defRPr>
              </a:pPr>
              <a:r>
                <a:t>//</a:t>
              </a:r>
            </a:p>
            <a:p>
              <a:pPr defTabSz="914400">
                <a:defRPr sz="1600">
                  <a:latin typeface="+mn-lt"/>
                  <a:ea typeface="+mn-ea"/>
                  <a:cs typeface="+mn-cs"/>
                  <a:sym typeface="Calibri"/>
                </a:defRPr>
              </a:pPr>
              <a:r>
                <a:t>// © St Andrews University 2009</a:t>
              </a:r>
            </a:p>
            <a:p>
              <a:pPr defTabSz="914400">
                <a:defRPr sz="1600">
                  <a:latin typeface="+mn-lt"/>
                  <a:ea typeface="+mn-ea"/>
                  <a:cs typeface="+mn-cs"/>
                  <a:sym typeface="Calibri"/>
                </a:defRPr>
              </a:pPr>
              <a:r>
                <a:t>//</a:t>
              </a:r>
            </a:p>
            <a:p>
              <a:pPr defTabSz="914400">
                <a:defRPr sz="1600">
                  <a:latin typeface="+mn-lt"/>
                  <a:ea typeface="+mn-ea"/>
                  <a:cs typeface="+mn-cs"/>
                  <a:sym typeface="Calibri"/>
                </a:defRPr>
              </a:pPr>
              <a:r>
                <a:t>// Modification history</a:t>
              </a:r>
            </a:p>
            <a:p>
              <a:pPr defTabSz="914400">
                <a:defRPr sz="1600">
                  <a:latin typeface="+mn-lt"/>
                  <a:ea typeface="+mn-ea"/>
                  <a:cs typeface="+mn-cs"/>
                  <a:sym typeface="Calibri"/>
                </a:defRPr>
              </a:pPr>
              <a:r>
                <a:t>// Version	Modifier	Date	  	Change		Reason</a:t>
              </a:r>
            </a:p>
            <a:p>
              <a:pPr defTabSz="914400">
                <a:defRPr sz="1600">
                  <a:latin typeface="+mn-lt"/>
                  <a:ea typeface="+mn-ea"/>
                  <a:cs typeface="+mn-cs"/>
                  <a:sym typeface="Calibri"/>
                </a:defRPr>
              </a:pPr>
              <a:r>
                <a:t>// 1.0	J. Jones	11/11/2009	Add header	Submitted to CM</a:t>
              </a:r>
            </a:p>
            <a:p>
              <a:pPr defTabSz="914400">
                <a:defRPr sz="1600">
                  <a:latin typeface="+mn-lt"/>
                  <a:ea typeface="+mn-ea"/>
                  <a:cs typeface="+mn-cs"/>
                  <a:sym typeface="Calibri"/>
                </a:defRPr>
              </a:pPr>
              <a:r>
                <a:t>// 1.1	R. Looek 	13/11/2009	New field		Change req. R07/02</a:t>
              </a:r>
            </a:p>
          </p:txBody>
        </p:sp>
      </p:grpSp>
      <p:sp>
        <p:nvSpPr>
          <p:cNvPr id="72" name="幻灯片编号"/>
          <p:cNvSpPr txBox="1">
            <a:spLocks noGrp="1"/>
          </p:cNvSpPr>
          <p:nvPr>
            <p:ph type="sldNum" sz="quarter" idx="4294967295"/>
          </p:nvPr>
        </p:nvSpPr>
        <p:spPr>
          <a:xfrm>
            <a:off x="8505417" y="6414760"/>
            <a:ext cx="181381"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sp>
        <p:nvSpPr>
          <p:cNvPr id="73"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7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01666" fill="hold"/>
                                        <p:tgtEl>
                                          <p:spTgt spid="7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7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Version management"/>
          <p:cNvSpPr txBox="1">
            <a:spLocks noGrp="1"/>
          </p:cNvSpPr>
          <p:nvPr>
            <p:ph type="title" idx="4294967295"/>
          </p:nvPr>
        </p:nvSpPr>
        <p:spPr>
          <a:xfrm>
            <a:off x="457200" y="274637"/>
            <a:ext cx="7292975" cy="1143001"/>
          </a:xfrm>
          <a:prstGeom prst="rect">
            <a:avLst/>
          </a:prstGeom>
        </p:spPr>
        <p:txBody>
          <a:bodyPr>
            <a:normAutofit/>
          </a:bodyPr>
          <a:lstStyle/>
          <a:p>
            <a:r>
              <a:t>Version management</a:t>
            </a:r>
          </a:p>
        </p:txBody>
      </p:sp>
      <p:sp>
        <p:nvSpPr>
          <p:cNvPr id="77" name="Version management (VM) is the process of keeping track of different versions of software components or configuration items and the systems in which these components are used.…"/>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FF0000"/>
                </a:solidFill>
                <a:latin typeface="Arial"/>
                <a:ea typeface="Arial"/>
                <a:cs typeface="Arial"/>
                <a:sym typeface="Arial"/>
              </a:defRPr>
            </a:pPr>
            <a:r>
              <a:t>Version management (VM) is the process of keeping track of different versions of software components or configuration items and the systems in which these components are used. </a:t>
            </a:r>
          </a:p>
          <a:p>
            <a:pPr>
              <a:spcBef>
                <a:spcPts val="600"/>
              </a:spcBef>
              <a:buFontTx/>
              <a:buChar char="◇"/>
              <a:defRPr sz="2400">
                <a:solidFill>
                  <a:srgbClr val="46424D"/>
                </a:solidFill>
                <a:latin typeface="Arial"/>
                <a:ea typeface="Arial"/>
                <a:cs typeface="Arial"/>
                <a:sym typeface="Arial"/>
              </a:defRPr>
            </a:pPr>
            <a:r>
              <a:t>It also involves ensuring that changes made by different developers to these versions do not interfere with each other. </a:t>
            </a:r>
          </a:p>
          <a:p>
            <a:pPr>
              <a:spcBef>
                <a:spcPts val="600"/>
              </a:spcBef>
              <a:buFontTx/>
              <a:buChar char="◇"/>
              <a:defRPr sz="2400">
                <a:solidFill>
                  <a:srgbClr val="46424D"/>
                </a:solidFill>
                <a:latin typeface="Arial"/>
                <a:ea typeface="Arial"/>
                <a:cs typeface="Arial"/>
                <a:sym typeface="Arial"/>
              </a:defRPr>
            </a:pPr>
            <a:r>
              <a:t>Therefore version management can be thought of as the process of </a:t>
            </a:r>
            <a:r>
              <a:rPr>
                <a:solidFill>
                  <a:srgbClr val="FF0000"/>
                </a:solidFill>
              </a:rPr>
              <a:t>managing codelines and baselines</a:t>
            </a:r>
            <a:r>
              <a:t>. </a:t>
            </a:r>
          </a:p>
        </p:txBody>
      </p:sp>
      <p:sp>
        <p:nvSpPr>
          <p:cNvPr id="78" name="幻灯片编号"/>
          <p:cNvSpPr txBox="1">
            <a:spLocks noGrp="1"/>
          </p:cNvSpPr>
          <p:nvPr>
            <p:ph type="sldNum" sz="quarter" idx="4294967295"/>
          </p:nvPr>
        </p:nvSpPr>
        <p:spPr>
          <a:xfrm>
            <a:off x="8505417" y="6414760"/>
            <a:ext cx="181381" cy="248303"/>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sp>
        <p:nvSpPr>
          <p:cNvPr id="79" name="Chapter 25 Configuration management"/>
          <p:cNvSpPr txBox="1"/>
          <p:nvPr/>
        </p:nvSpPr>
        <p:spPr>
          <a:xfrm>
            <a:off x="3169920" y="6414760"/>
            <a:ext cx="2804161" cy="2483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defRPr sz="1200">
                <a:solidFill>
                  <a:srgbClr val="898989"/>
                </a:solidFill>
                <a:latin typeface="+mn-lt"/>
                <a:ea typeface="+mn-ea"/>
                <a:cs typeface="+mn-cs"/>
                <a:sym typeface="Calibri"/>
              </a:defRPr>
            </a:lvl1pPr>
          </a:lstStyle>
          <a:p>
            <a:r>
              <a:t>Chapter 25 Configuration management</a:t>
            </a:r>
          </a:p>
        </p:txBody>
      </p:sp>
      <p:pic>
        <p:nvPicPr>
          <p:cNvPr id="8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774295" y="53394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80"/>
                </p:tgtEl>
              </p:cMediaNode>
            </p:audio>
          </p:childTnLst>
        </p:cTn>
      </p:par>
    </p:tnLst>
  </p:timing>
</p:sld>
</file>

<file path=ppt/theme/theme1.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Helvetica"/>
        <a:ea typeface="Helvetica"/>
        <a:cs typeface="Helvetica"/>
      </a:majorFont>
      <a:minorFont>
        <a:latin typeface="Calibri"/>
        <a:ea typeface="Calibri"/>
        <a:cs typeface="Calibri"/>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Helvetica"/>
        <a:ea typeface="Helvetica"/>
        <a:cs typeface="Helvetica"/>
      </a:majorFont>
      <a:minorFont>
        <a:latin typeface="Calibri"/>
        <a:ea typeface="Calibri"/>
        <a:cs typeface="Calibri"/>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1427</Words>
  <Application>Microsoft Macintosh PowerPoint</Application>
  <PresentationFormat>全屏显示(4:3)</PresentationFormat>
  <Paragraphs>163</Paragraphs>
  <Slides>24</Slides>
  <Notes>0</Notes>
  <HiddenSlides>0</HiddenSlides>
  <MMClips>23</MMClips>
  <ScaleCrop>false</ScaleCrop>
  <HeadingPairs>
    <vt:vector size="4" baseType="variant">
      <vt:variant>
        <vt:lpstr>主题</vt:lpstr>
      </vt:variant>
      <vt:variant>
        <vt:i4>1</vt:i4>
      </vt:variant>
      <vt:variant>
        <vt:lpstr>幻灯片标题</vt:lpstr>
      </vt:variant>
      <vt:variant>
        <vt:i4>24</vt:i4>
      </vt:variant>
    </vt:vector>
  </HeadingPairs>
  <TitlesOfParts>
    <vt:vector size="25" baseType="lpstr">
      <vt:lpstr>SE9</vt:lpstr>
      <vt:lpstr>Chapter 25 – Configuration Management</vt:lpstr>
      <vt:lpstr>Configuration management</vt:lpstr>
      <vt:lpstr>CM activities</vt:lpstr>
      <vt:lpstr>Change management</vt:lpstr>
      <vt:lpstr>The change management process   </vt:lpstr>
      <vt:lpstr>A partially completed change request form (a) </vt:lpstr>
      <vt:lpstr>A partially completed change request form (b) </vt:lpstr>
      <vt:lpstr>Derivation history </vt:lpstr>
      <vt:lpstr>Version management</vt:lpstr>
      <vt:lpstr>Codelines and baselines</vt:lpstr>
      <vt:lpstr>Codelines and baselines </vt:lpstr>
      <vt:lpstr>Version management systems</vt:lpstr>
      <vt:lpstr>Version management systems</vt:lpstr>
      <vt:lpstr>Check-in and check-out from a version repository </vt:lpstr>
      <vt:lpstr>Branching and merging </vt:lpstr>
      <vt:lpstr>System building</vt:lpstr>
      <vt:lpstr>Development, build, and target platforms </vt:lpstr>
      <vt:lpstr>System building </vt:lpstr>
      <vt:lpstr>Continuous integration of agile methods </vt:lpstr>
      <vt:lpstr>Release management</vt:lpstr>
      <vt:lpstr>Release tracking</vt:lpstr>
      <vt:lpstr>Release reproduction</vt:lpstr>
      <vt:lpstr>Key points</vt:lpstr>
      <vt:lpstr>Key points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25 – Configuration Management</dc:title>
  <cp:lastModifiedBy>wujhleo wu</cp:lastModifiedBy>
  <cp:revision>1</cp:revision>
  <dcterms:modified xsi:type="dcterms:W3CDTF">2020-04-15T12:41:15Z</dcterms:modified>
</cp:coreProperties>
</file>